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6"/>
  </p:notesMasterIdLst>
  <p:handoutMasterIdLst>
    <p:handoutMasterId r:id="rId17"/>
  </p:handoutMasterIdLst>
  <p:sldIdLst>
    <p:sldId id="632" r:id="rId2"/>
    <p:sldId id="329" r:id="rId3"/>
    <p:sldId id="616" r:id="rId4"/>
    <p:sldId id="633" r:id="rId5"/>
    <p:sldId id="627" r:id="rId6"/>
    <p:sldId id="344" r:id="rId7"/>
    <p:sldId id="628" r:id="rId8"/>
    <p:sldId id="629" r:id="rId9"/>
    <p:sldId id="630" r:id="rId10"/>
    <p:sldId id="631" r:id="rId11"/>
    <p:sldId id="328" r:id="rId12"/>
    <p:sldId id="625" r:id="rId13"/>
    <p:sldId id="626" r:id="rId14"/>
    <p:sldId id="63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80">
          <p15:clr>
            <a:srgbClr val="A4A3A4"/>
          </p15:clr>
        </p15:guide>
        <p15:guide id="2" orient="horz" pos="1144">
          <p15:clr>
            <a:srgbClr val="A4A3A4"/>
          </p15:clr>
        </p15:guide>
        <p15:guide id="3" orient="horz" pos="338">
          <p15:clr>
            <a:srgbClr val="A4A3A4"/>
          </p15:clr>
        </p15:guide>
        <p15:guide id="4" pos="451">
          <p15:clr>
            <a:srgbClr val="A4A3A4"/>
          </p15:clr>
        </p15:guide>
        <p15:guide id="5" pos="530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clrMru>
    <a:srgbClr val="000099"/>
    <a:srgbClr val="BC8F00"/>
    <a:srgbClr val="FF3300"/>
    <a:srgbClr val="FF0000"/>
    <a:srgbClr val="C89800"/>
    <a:srgbClr val="F8F200"/>
    <a:srgbClr val="00C0AA"/>
    <a:srgbClr val="595959"/>
    <a:srgbClr val="4C4C4E"/>
    <a:srgbClr val="4C4C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58" autoAdjust="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1932" y="108"/>
      </p:cViewPr>
      <p:guideLst>
        <p:guide orient="horz" pos="3980"/>
        <p:guide orient="horz" pos="1144"/>
        <p:guide orient="horz" pos="338"/>
        <p:guide pos="451"/>
        <p:guide pos="53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62789-9E1F-2F4A-A6E2-00EDBCAB421D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A436AE-543C-174C-AB58-E2272BB6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0116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1E856-DC67-46A6-AD8C-6E62A640838F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123FD6-F5C7-4D70-8E6C-1602E6C6B8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5685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524C5-889F-9648-B2B8-442FB3EE80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94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_Whit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2">
            <a:extLst>
              <a:ext uri="{FF2B5EF4-FFF2-40B4-BE49-F238E27FC236}">
                <a16:creationId xmlns:a16="http://schemas.microsoft.com/office/drawing/2014/main" id="{6EDC6F8B-A081-4034-A2E8-DB4590A55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8" y="549275"/>
            <a:ext cx="7704137" cy="434975"/>
          </a:xfrm>
          <a:prstGeom prst="rect">
            <a:avLst/>
          </a:prstGeom>
        </p:spPr>
        <p:txBody>
          <a:bodyPr lIns="0" tIns="0" rIns="0" bIns="0"/>
          <a:lstStyle>
            <a:lvl1pPr>
              <a:defRPr sz="2500" b="1" spc="-60" baseline="0">
                <a:solidFill>
                  <a:srgbClr val="4C4C4E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내용 개체 틀 6">
            <a:extLst>
              <a:ext uri="{FF2B5EF4-FFF2-40B4-BE49-F238E27FC236}">
                <a16:creationId xmlns:a16="http://schemas.microsoft.com/office/drawing/2014/main" id="{75E9B8C8-679A-4ACD-AC51-C2B2C142F07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0726" y="1004570"/>
            <a:ext cx="7704137" cy="32531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1500" spc="-60" baseline="0">
                <a:solidFill>
                  <a:srgbClr val="4C4C4E"/>
                </a:solidFill>
              </a:defRPr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10" name="텍스트 개체 틀 8">
            <a:extLst>
              <a:ext uri="{FF2B5EF4-FFF2-40B4-BE49-F238E27FC236}">
                <a16:creationId xmlns:a16="http://schemas.microsoft.com/office/drawing/2014/main" id="{CB99A2F3-0EDC-4D95-9842-2C5F0955C83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0050" y="549275"/>
            <a:ext cx="319088" cy="435096"/>
          </a:xfrm>
          <a:prstGeom prst="rect">
            <a:avLst/>
          </a:prstGeom>
        </p:spPr>
        <p:txBody>
          <a:bodyPr lIns="0" tIns="18000" rIns="0" bIns="0"/>
          <a:lstStyle>
            <a:lvl1pPr marL="0" indent="0">
              <a:buNone/>
              <a:defRPr sz="1500">
                <a:solidFill>
                  <a:srgbClr val="4C4C4E"/>
                </a:solidFill>
              </a:defRPr>
            </a:lvl1pPr>
          </a:lstStyle>
          <a:p>
            <a:pPr lvl="0"/>
            <a:r>
              <a:rPr lang="en-US" altLang="ko-KR" dirty="0"/>
              <a:t>00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2529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2886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5">
            <a:extLst>
              <a:ext uri="{FF2B5EF4-FFF2-40B4-BE49-F238E27FC236}">
                <a16:creationId xmlns:a16="http://schemas.microsoft.com/office/drawing/2014/main" id="{50A1F2A4-0262-46CF-BE61-BC3D00F607E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C4C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D1E2319-EC79-4E93-B6B4-ED36E5258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8" y="549275"/>
            <a:ext cx="7704137" cy="434975"/>
          </a:xfrm>
          <a:prstGeom prst="rect">
            <a:avLst/>
          </a:prstGeom>
        </p:spPr>
        <p:txBody>
          <a:bodyPr lIns="0" tIns="0" rIns="0" bIns="0"/>
          <a:lstStyle>
            <a:lvl1pPr>
              <a:defRPr sz="2500" b="1" spc="-60" baseline="0">
                <a:solidFill>
                  <a:srgbClr val="FFFFFF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947674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엔딩커버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4DCA647-C3D7-4188-BFE5-F2CE960388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" y="429"/>
            <a:ext cx="9143473" cy="6857143"/>
          </a:xfrm>
          <a:prstGeom prst="rect">
            <a:avLst/>
          </a:prstGeom>
          <a:solidFill>
            <a:srgbClr val="DFDED6"/>
          </a:solidFill>
        </p:spPr>
      </p:pic>
    </p:spTree>
    <p:extLst>
      <p:ext uri="{BB962C8B-B14F-4D97-AF65-F5344CB8AC3E}">
        <p14:creationId xmlns:p14="http://schemas.microsoft.com/office/powerpoint/2010/main" val="3567774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456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7" r:id="rId2"/>
    <p:sldLayoutId id="2147483669" r:id="rId3"/>
    <p:sldLayoutId id="2147483670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">
            <a:extLst>
              <a:ext uri="{FF2B5EF4-FFF2-40B4-BE49-F238E27FC236}">
                <a16:creationId xmlns:a16="http://schemas.microsoft.com/office/drawing/2014/main" id="{87BAC958-E275-426A-AA88-B587BE3DE106}"/>
              </a:ext>
            </a:extLst>
          </p:cNvPr>
          <p:cNvGrpSpPr/>
          <p:nvPr/>
        </p:nvGrpSpPr>
        <p:grpSpPr>
          <a:xfrm>
            <a:off x="-5" y="0"/>
            <a:ext cx="9144001" cy="6858000"/>
            <a:chOff x="0" y="0"/>
            <a:chExt cx="9144001" cy="6858000"/>
          </a:xfrm>
        </p:grpSpPr>
        <p:pic>
          <p:nvPicPr>
            <p:cNvPr id="14" name="Picture 2" descr="C:\Users\Administrator\Pictures\2017CI&amp;BI\VI\스톤실무\사내ppt,서식류배포용\(170718) 사내용 서식류 그래픽 source-11-08.jpg">
              <a:extLst>
                <a:ext uri="{FF2B5EF4-FFF2-40B4-BE49-F238E27FC236}">
                  <a16:creationId xmlns:a16="http://schemas.microsoft.com/office/drawing/2014/main" id="{97E319A3-A870-4FA2-AB81-4204FF3A646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125"/>
            <a:stretch/>
          </p:blipFill>
          <p:spPr bwMode="auto">
            <a:xfrm>
              <a:off x="8515350" y="0"/>
              <a:ext cx="628651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C:\Users\Administrator\Pictures\2017CI&amp;BI\VI\스톤실무\사내ppt,서식류배포용\(170718) 사내용 서식류 그래픽 source-11-08.jpg">
              <a:extLst>
                <a:ext uri="{FF2B5EF4-FFF2-40B4-BE49-F238E27FC236}">
                  <a16:creationId xmlns:a16="http://schemas.microsoft.com/office/drawing/2014/main" id="{8F43FF4D-B426-4C83-B7B3-226302DA344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49"/>
            <a:stretch/>
          </p:blipFill>
          <p:spPr bwMode="auto">
            <a:xfrm>
              <a:off x="0" y="0"/>
              <a:ext cx="8819457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33ADAE66-AC07-401C-AE54-EA042B757C11}"/>
              </a:ext>
            </a:extLst>
          </p:cNvPr>
          <p:cNvSpPr/>
          <p:nvPr/>
        </p:nvSpPr>
        <p:spPr>
          <a:xfrm>
            <a:off x="2155503" y="3259997"/>
            <a:ext cx="6561648" cy="408891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3200" b="1" kern="0" dirty="0">
                <a:solidFill>
                  <a:srgbClr val="000099"/>
                </a:solidFill>
                <a:latin typeface="Segoe Print" panose="02000600000000000000" pitchFamily="2" charset="0"/>
              </a:rPr>
              <a:t>C</a:t>
            </a:r>
            <a:r>
              <a:rPr lang="en-GB" altLang="ko-KR" sz="3200" b="1" kern="0" dirty="0">
                <a:solidFill>
                  <a:srgbClr val="FF3300"/>
                </a:solidFill>
                <a:latin typeface="Segoe Print" panose="02000600000000000000" pitchFamily="2" charset="0"/>
              </a:rPr>
              <a:t>R</a:t>
            </a:r>
            <a:r>
              <a:rPr lang="en-GB" altLang="ko-KR" sz="3200" b="1" kern="0" dirty="0">
                <a:solidFill>
                  <a:srgbClr val="FFC000"/>
                </a:solidFill>
                <a:latin typeface="Segoe Print" panose="02000600000000000000" pitchFamily="2" charset="0"/>
              </a:rPr>
              <a:t>E</a:t>
            </a:r>
            <a:r>
              <a:rPr lang="en-GB" altLang="ko-KR" sz="3200" b="1" kern="0" dirty="0">
                <a:solidFill>
                  <a:srgbClr val="00B0F0"/>
                </a:solidFill>
                <a:latin typeface="Segoe Print" panose="02000600000000000000" pitchFamily="2" charset="0"/>
              </a:rPr>
              <a:t>A</a:t>
            </a:r>
            <a:r>
              <a:rPr lang="en-GB" altLang="ko-KR" sz="3200" b="1" kern="0" dirty="0">
                <a:solidFill>
                  <a:srgbClr val="BC8F00"/>
                </a:solidFill>
                <a:latin typeface="Segoe Print" panose="02000600000000000000" pitchFamily="2" charset="0"/>
              </a:rPr>
              <a:t>T</a:t>
            </a:r>
            <a:r>
              <a:rPr lang="en-GB" altLang="ko-KR" sz="3200" b="1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I</a:t>
            </a:r>
            <a:r>
              <a:rPr lang="en-GB" altLang="ko-KR" sz="3200" b="1" kern="0" dirty="0">
                <a:solidFill>
                  <a:srgbClr val="000099"/>
                </a:solidFill>
                <a:latin typeface="Segoe Print" panose="02000600000000000000" pitchFamily="2" charset="0"/>
              </a:rPr>
              <a:t>N</a:t>
            </a:r>
            <a:r>
              <a:rPr lang="en-GB" altLang="ko-KR" sz="3200" b="1" kern="0" dirty="0">
                <a:solidFill>
                  <a:srgbClr val="FF0000"/>
                </a:solidFill>
                <a:latin typeface="Segoe Print" panose="02000600000000000000" pitchFamily="2" charset="0"/>
              </a:rPr>
              <a:t>G</a:t>
            </a:r>
          </a:p>
          <a:p>
            <a:pPr algn="r" fontAlgn="base">
              <a:lnSpc>
                <a:spcPts val="9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2800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</a:rPr>
              <a:t>.</a:t>
            </a:r>
          </a:p>
          <a:p>
            <a:pPr algn="r" fontAlgn="base">
              <a:lnSpc>
                <a:spcPts val="9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2800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</a:rPr>
              <a:t>.</a:t>
            </a:r>
          </a:p>
          <a:p>
            <a:pPr algn="r" fontAlgn="base">
              <a:lnSpc>
                <a:spcPts val="9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2800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</a:rPr>
              <a:t>.</a:t>
            </a:r>
          </a:p>
          <a:p>
            <a:pPr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</a:rPr>
              <a:t>(Maybe the World’s First!)</a:t>
            </a:r>
          </a:p>
          <a:p>
            <a:pPr algn="r" fontAlgn="base">
              <a:lnSpc>
                <a:spcPts val="9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2800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</a:rPr>
              <a:t>.</a:t>
            </a:r>
          </a:p>
          <a:p>
            <a:pPr algn="r" fontAlgn="base">
              <a:lnSpc>
                <a:spcPts val="9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2800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</a:rPr>
              <a:t>.</a:t>
            </a:r>
          </a:p>
          <a:p>
            <a:pPr algn="r" fontAlgn="base">
              <a:lnSpc>
                <a:spcPts val="9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2800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</a:rPr>
              <a:t>.</a:t>
            </a:r>
            <a:endParaRPr lang="en-GB" altLang="ko-KR" b="1" kern="0" dirty="0">
              <a:solidFill>
                <a:schemeClr val="accent6">
                  <a:lumMod val="75000"/>
                  <a:lumOff val="25000"/>
                </a:schemeClr>
              </a:solidFill>
              <a:latin typeface="Segoe Print" panose="02000600000000000000" pitchFamily="2" charset="0"/>
            </a:endParaRPr>
          </a:p>
          <a:p>
            <a:pPr algn="r" fontAlgn="base" latinLnBrk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3200" b="1" kern="0" dirty="0">
                <a:solidFill>
                  <a:srgbClr val="000099"/>
                </a:solidFill>
                <a:effectLst>
                  <a:outerShdw blurRad="50800" dist="50800" dir="5400000" algn="ctr" rotWithShape="0">
                    <a:srgbClr val="00B0F0"/>
                  </a:outerShdw>
                </a:effectLst>
                <a:latin typeface="Segoe Print" panose="02000600000000000000" pitchFamily="2" charset="0"/>
              </a:rPr>
              <a:t>Economics Book!</a:t>
            </a:r>
          </a:p>
          <a:p>
            <a:pPr algn="r" fontAlgn="base">
              <a:lnSpc>
                <a:spcPts val="9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2800" b="1" kern="0" dirty="0">
                <a:solidFill>
                  <a:schemeClr val="tx2"/>
                </a:solidFill>
                <a:latin typeface="Segoe Print" panose="02000600000000000000" pitchFamily="2" charset="0"/>
              </a:rPr>
              <a:t> </a:t>
            </a:r>
          </a:p>
          <a:p>
            <a:pPr algn="r" fontAlgn="base" latinLnBrk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2800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</a:rPr>
              <a:t>With</a:t>
            </a:r>
            <a:r>
              <a:rPr lang="en-GB" altLang="ko-KR" sz="2800" b="1" kern="0" dirty="0">
                <a:solidFill>
                  <a:schemeClr val="tx2"/>
                </a:solidFill>
                <a:latin typeface="Segoe Print" panose="02000600000000000000" pitchFamily="2" charset="0"/>
              </a:rPr>
              <a:t> </a:t>
            </a:r>
            <a:r>
              <a:rPr lang="en-GB" altLang="ko-KR" sz="2800" b="1" kern="0" dirty="0">
                <a:solidFill>
                  <a:srgbClr val="F8F200"/>
                </a:solidFill>
                <a:effectLst>
                  <a:outerShdw blurRad="50800" dist="50800" dir="5400000" algn="ctr" rotWithShape="0">
                    <a:srgbClr val="BC8F00"/>
                  </a:outerShdw>
                </a:effectLst>
                <a:latin typeface="Segoe Print" panose="02000600000000000000" pitchFamily="2" charset="0"/>
              </a:rPr>
              <a:t>Interactive </a:t>
            </a:r>
            <a:r>
              <a:rPr lang="en-GB" altLang="ko-KR" sz="2800" b="1" kern="0" dirty="0">
                <a:solidFill>
                  <a:srgbClr val="FF3300"/>
                </a:solidFill>
                <a:effectLst>
                  <a:outerShdw blurRad="50800" dist="50800" dir="5400000" algn="ctr" rotWithShape="0">
                    <a:schemeClr val="accent1">
                      <a:lumMod val="20000"/>
                      <a:lumOff val="80000"/>
                    </a:schemeClr>
                  </a:outerShdw>
                </a:effectLst>
                <a:latin typeface="Segoe Print" panose="02000600000000000000" pitchFamily="2" charset="0"/>
              </a:rPr>
              <a:t>Online References</a:t>
            </a:r>
            <a:r>
              <a:rPr lang="en-GB" altLang="ko-KR" sz="2800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</a:rPr>
              <a:t>!!</a:t>
            </a:r>
            <a:r>
              <a:rPr lang="en-GB" altLang="ko-KR" sz="2800" b="1" kern="0" dirty="0">
                <a:solidFill>
                  <a:schemeClr val="tx2"/>
                </a:solidFill>
                <a:latin typeface="Segoe Print" panose="02000600000000000000" pitchFamily="2" charset="0"/>
              </a:rPr>
              <a:t> </a:t>
            </a:r>
          </a:p>
          <a:p>
            <a:pPr algn="r" fontAlgn="base" latinLnBrk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2800" b="1" kern="0" dirty="0">
                <a:solidFill>
                  <a:schemeClr val="tx2"/>
                </a:solidFill>
                <a:latin typeface="Segoe Print" panose="02000600000000000000" pitchFamily="2" charset="0"/>
              </a:rPr>
              <a:t> </a:t>
            </a:r>
            <a:endParaRPr lang="en-GB" sz="2000" b="1" kern="0" dirty="0">
              <a:solidFill>
                <a:schemeClr val="tx2"/>
              </a:solidFill>
              <a:latin typeface="Segoe Print" panose="02000600000000000000" pitchFamily="2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B4F8B81-8043-4D3B-9571-F7E0716A2909}"/>
              </a:ext>
            </a:extLst>
          </p:cNvPr>
          <p:cNvGrpSpPr/>
          <p:nvPr/>
        </p:nvGrpSpPr>
        <p:grpSpPr>
          <a:xfrm>
            <a:off x="-3" y="-7"/>
            <a:ext cx="5436329" cy="5305251"/>
            <a:chOff x="-3" y="-7"/>
            <a:chExt cx="5424257" cy="5488449"/>
          </a:xfrm>
        </p:grpSpPr>
        <p:sp>
          <p:nvSpPr>
            <p:cNvPr id="20" name="Teardrop 19">
              <a:extLst>
                <a:ext uri="{FF2B5EF4-FFF2-40B4-BE49-F238E27FC236}">
                  <a16:creationId xmlns:a16="http://schemas.microsoft.com/office/drawing/2014/main" id="{176661D2-7DC8-4EA4-BCFE-2724628D9BD1}"/>
                </a:ext>
              </a:extLst>
            </p:cNvPr>
            <p:cNvSpPr/>
            <p:nvPr/>
          </p:nvSpPr>
          <p:spPr>
            <a:xfrm rot="16200000">
              <a:off x="-32099" y="32089"/>
              <a:ext cx="5488449" cy="5424257"/>
            </a:xfrm>
            <a:prstGeom prst="teardrop">
              <a:avLst>
                <a:gd name="adj" fmla="val 100237"/>
              </a:avLst>
            </a:prstGeom>
            <a:solidFill>
              <a:srgbClr val="FF0000">
                <a:alpha val="52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94D5106-AE85-420F-9041-67A510565CE7}"/>
                </a:ext>
              </a:extLst>
            </p:cNvPr>
            <p:cNvGrpSpPr/>
            <p:nvPr/>
          </p:nvGrpSpPr>
          <p:grpSpPr>
            <a:xfrm>
              <a:off x="3" y="-4"/>
              <a:ext cx="5367522" cy="5331129"/>
              <a:chOff x="3" y="-4"/>
              <a:chExt cx="5367522" cy="5331129"/>
            </a:xfrm>
          </p:grpSpPr>
          <p:sp>
            <p:nvSpPr>
              <p:cNvPr id="22" name="Teardrop 21">
                <a:extLst>
                  <a:ext uri="{FF2B5EF4-FFF2-40B4-BE49-F238E27FC236}">
                    <a16:creationId xmlns:a16="http://schemas.microsoft.com/office/drawing/2014/main" id="{3573D1ED-5C52-41F7-B75E-053DC474F96A}"/>
                  </a:ext>
                </a:extLst>
              </p:cNvPr>
              <p:cNvSpPr/>
              <p:nvPr/>
            </p:nvSpPr>
            <p:spPr>
              <a:xfrm rot="16200000">
                <a:off x="61411" y="277069"/>
                <a:ext cx="4992648" cy="5115464"/>
              </a:xfrm>
              <a:prstGeom prst="teardrop">
                <a:avLst>
                  <a:gd name="adj" fmla="val 100237"/>
                </a:avLst>
              </a:prstGeom>
              <a:solidFill>
                <a:srgbClr val="FFFF00">
                  <a:alpha val="7000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69AC0449-2D30-423F-BDBE-55F404EE73A0}"/>
                  </a:ext>
                </a:extLst>
              </p:cNvPr>
              <p:cNvGrpSpPr/>
              <p:nvPr/>
            </p:nvGrpSpPr>
            <p:grpSpPr>
              <a:xfrm>
                <a:off x="3" y="-4"/>
                <a:ext cx="5367522" cy="5089589"/>
                <a:chOff x="3" y="-4"/>
                <a:chExt cx="5367522" cy="5089589"/>
              </a:xfrm>
            </p:grpSpPr>
            <p:sp>
              <p:nvSpPr>
                <p:cNvPr id="24" name="Teardrop 23">
                  <a:extLst>
                    <a:ext uri="{FF2B5EF4-FFF2-40B4-BE49-F238E27FC236}">
                      <a16:creationId xmlns:a16="http://schemas.microsoft.com/office/drawing/2014/main" id="{5913C536-C259-4B68-B537-12048EA5AB2F}"/>
                    </a:ext>
                  </a:extLst>
                </p:cNvPr>
                <p:cNvSpPr/>
                <p:nvPr/>
              </p:nvSpPr>
              <p:spPr>
                <a:xfrm rot="16200000">
                  <a:off x="264999" y="-12942"/>
                  <a:ext cx="5089588" cy="5115464"/>
                </a:xfrm>
                <a:prstGeom prst="teardrop">
                  <a:avLst>
                    <a:gd name="adj" fmla="val 100237"/>
                  </a:avLst>
                </a:prstGeom>
                <a:solidFill>
                  <a:srgbClr val="00B0F0">
                    <a:alpha val="70000"/>
                  </a:srgb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544FDE39-CFD3-4916-ADAF-3DBEC6BF1304}"/>
                    </a:ext>
                  </a:extLst>
                </p:cNvPr>
                <p:cNvGrpSpPr/>
                <p:nvPr/>
              </p:nvGrpSpPr>
              <p:grpSpPr>
                <a:xfrm>
                  <a:off x="3" y="-3"/>
                  <a:ext cx="5115464" cy="5089588"/>
                  <a:chOff x="3" y="-3"/>
                  <a:chExt cx="5115464" cy="5089588"/>
                </a:xfrm>
              </p:grpSpPr>
              <p:sp>
                <p:nvSpPr>
                  <p:cNvPr id="26" name="Teardrop 25">
                    <a:extLst>
                      <a:ext uri="{FF2B5EF4-FFF2-40B4-BE49-F238E27FC236}">
                        <a16:creationId xmlns:a16="http://schemas.microsoft.com/office/drawing/2014/main" id="{9AD0FFCB-B0B7-4C71-B61B-F1B4AC914063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2941" y="-12941"/>
                    <a:ext cx="5089588" cy="5115464"/>
                  </a:xfrm>
                  <a:prstGeom prst="teardrop">
                    <a:avLst>
                      <a:gd name="adj" fmla="val 100237"/>
                    </a:avLst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pic>
                <p:nvPicPr>
                  <p:cNvPr id="27" name="Picture 26">
                    <a:extLst>
                      <a:ext uri="{FF2B5EF4-FFF2-40B4-BE49-F238E27FC236}">
                        <a16:creationId xmlns:a16="http://schemas.microsoft.com/office/drawing/2014/main" id="{84FAA72C-2BCF-4E64-A420-BDC50CD95CF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426" t="2894" r="2109" b="2607"/>
                  <a:stretch/>
                </p:blipFill>
                <p:spPr>
                  <a:xfrm>
                    <a:off x="836391" y="494979"/>
                    <a:ext cx="3148642" cy="3864634"/>
                  </a:xfrm>
                  <a:prstGeom prst="rect">
                    <a:avLst/>
                  </a:prstGeom>
                </p:spPr>
              </p:pic>
            </p:grpSp>
          </p:grpSp>
        </p:grp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AC401A6E-AF5D-4CEE-BB29-1A06B6E1A713}"/>
              </a:ext>
            </a:extLst>
          </p:cNvPr>
          <p:cNvSpPr/>
          <p:nvPr/>
        </p:nvSpPr>
        <p:spPr>
          <a:xfrm>
            <a:off x="5492368" y="327178"/>
            <a:ext cx="3271041" cy="74413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GB" sz="1050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  <a:ea typeface="Yu Gothic UI" panose="020B0500000000000000" pitchFamily="34" charset="-128"/>
              </a:rPr>
              <a:t> </a:t>
            </a:r>
          </a:p>
          <a:p>
            <a:pPr algn="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GB" sz="1050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  <a:ea typeface="Yu Gothic UI" panose="020B0500000000000000" pitchFamily="34" charset="-128"/>
              </a:rPr>
              <a:t> </a:t>
            </a:r>
            <a:r>
              <a:rPr lang="en-GB" sz="1100" b="1" kern="0" dirty="0">
                <a:solidFill>
                  <a:schemeClr val="accent5">
                    <a:lumMod val="50000"/>
                  </a:schemeClr>
                </a:solidFill>
                <a:latin typeface="Segoe Print" panose="02000600000000000000" pitchFamily="2" charset="0"/>
                <a:ea typeface="Yu Gothic UI" panose="020B0500000000000000" pitchFamily="34" charset="-128"/>
              </a:rPr>
              <a:t>Paul Dean, Soo Bin Hwang, </a:t>
            </a:r>
            <a:r>
              <a:rPr lang="en-US" sz="1100" b="1" kern="0" dirty="0">
                <a:solidFill>
                  <a:schemeClr val="accent5">
                    <a:lumMod val="50000"/>
                  </a:schemeClr>
                </a:solidFill>
                <a:latin typeface="Segoe Print" panose="02000600000000000000" pitchFamily="2" charset="0"/>
                <a:ea typeface="Yu Gothic UI" panose="020B0500000000000000" pitchFamily="34" charset="-128"/>
              </a:rPr>
              <a:t>Seunghwa Jun </a:t>
            </a:r>
          </a:p>
          <a:p>
            <a:pPr algn="r" fontAlgn="base" latinLnBrk="0">
              <a:spcBef>
                <a:spcPct val="0"/>
              </a:spcBef>
              <a:spcAft>
                <a:spcPct val="0"/>
              </a:spcAft>
              <a:defRPr/>
            </a:pPr>
            <a:endParaRPr lang="en-US" altLang="ko-KR" sz="1050" b="1" kern="0" dirty="0">
              <a:solidFill>
                <a:schemeClr val="accent6">
                  <a:lumMod val="75000"/>
                  <a:lumOff val="25000"/>
                </a:schemeClr>
              </a:solidFill>
              <a:latin typeface="Segoe Print" panose="02000600000000000000" pitchFamily="2" charset="0"/>
              <a:ea typeface="Yu Gothic UI" panose="020B0500000000000000" pitchFamily="34" charset="-128"/>
            </a:endParaRPr>
          </a:p>
          <a:p>
            <a:pPr algn="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900" b="1" kern="0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  <a:ea typeface="Yu Gothic UI" panose="020B0500000000000000" pitchFamily="34" charset="-128"/>
              </a:rPr>
              <a:t> </a:t>
            </a:r>
            <a:r>
              <a:rPr lang="en-US" altLang="ko-KR" sz="900" b="1" kern="0" spc="-45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  <a:ea typeface="Yu Gothic UI" panose="020B0500000000000000" pitchFamily="34" charset="-128"/>
              </a:rPr>
              <a:t>UofTSTG201905DATA3</a:t>
            </a:r>
            <a:r>
              <a:rPr lang="ko-KR" altLang="en-US" sz="900" b="1" kern="0" spc="-45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</a:rPr>
              <a:t> </a:t>
            </a:r>
            <a:r>
              <a:rPr lang="ko-KR" altLang="en-US" sz="1050" kern="0" spc="-45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</a:rPr>
              <a:t>｜ </a:t>
            </a:r>
            <a:r>
              <a:rPr lang="en-US" altLang="ko-KR" sz="700" kern="0" spc="-45" dirty="0">
                <a:solidFill>
                  <a:schemeClr val="accent6">
                    <a:lumMod val="75000"/>
                    <a:lumOff val="25000"/>
                  </a:schemeClr>
                </a:solidFill>
                <a:latin typeface="Segoe Print" panose="02000600000000000000" pitchFamily="2" charset="0"/>
                <a:ea typeface="Yu Gothic UI" panose="020B0500000000000000" pitchFamily="34" charset="-128"/>
              </a:rPr>
              <a:t>Oct 10, 2019</a:t>
            </a:r>
            <a:endParaRPr lang="ko-KR" altLang="en-US" sz="700" kern="0" spc="-45" dirty="0">
              <a:solidFill>
                <a:schemeClr val="accent6">
                  <a:lumMod val="75000"/>
                  <a:lumOff val="25000"/>
                </a:schemeClr>
              </a:solidFill>
              <a:latin typeface="Segoe Print" panose="02000600000000000000" pitchFamily="2" charset="0"/>
            </a:endParaRPr>
          </a:p>
          <a:p>
            <a:pPr algn="r" fontAlgn="base" latinLnBrk="0">
              <a:spcBef>
                <a:spcPct val="0"/>
              </a:spcBef>
              <a:spcAft>
                <a:spcPct val="0"/>
              </a:spcAft>
              <a:defRPr/>
            </a:pPr>
            <a:endParaRPr lang="en-GB" sz="1050" b="1" kern="0" dirty="0">
              <a:solidFill>
                <a:schemeClr val="accent6">
                  <a:lumMod val="75000"/>
                  <a:lumOff val="25000"/>
                </a:schemeClr>
              </a:solidFill>
              <a:latin typeface="Segoe Print" panose="02000600000000000000" pitchFamily="2" charset="0"/>
              <a:ea typeface="Yu Gothic UI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7972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AutoShape 5"/>
          <p:cNvSpPr>
            <a:spLocks noChangeArrowheads="1"/>
          </p:cNvSpPr>
          <p:nvPr/>
        </p:nvSpPr>
        <p:spPr bwMode="auto">
          <a:xfrm>
            <a:off x="4635816" y="3098470"/>
            <a:ext cx="3579096" cy="2303264"/>
          </a:xfrm>
          <a:prstGeom prst="chevron">
            <a:avLst>
              <a:gd name="adj" fmla="val 17571"/>
            </a:avLst>
          </a:prstGeom>
          <a:solidFill>
            <a:srgbClr val="4C4C4E"/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26" name="AutoShape 3"/>
          <p:cNvSpPr>
            <a:spLocks noChangeArrowheads="1"/>
          </p:cNvSpPr>
          <p:nvPr/>
        </p:nvSpPr>
        <p:spPr bwMode="auto">
          <a:xfrm>
            <a:off x="3221762" y="3098470"/>
            <a:ext cx="3331620" cy="2303264"/>
          </a:xfrm>
          <a:prstGeom prst="chevron">
            <a:avLst>
              <a:gd name="adj" fmla="val 17177"/>
            </a:avLst>
          </a:prstGeom>
          <a:solidFill>
            <a:schemeClr val="tx1">
              <a:lumMod val="50000"/>
              <a:lumOff val="50000"/>
            </a:schemeClr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27" name="AutoShape 4"/>
          <p:cNvSpPr>
            <a:spLocks noChangeArrowheads="1"/>
          </p:cNvSpPr>
          <p:nvPr/>
        </p:nvSpPr>
        <p:spPr bwMode="auto">
          <a:xfrm>
            <a:off x="1657553" y="3098470"/>
            <a:ext cx="3331618" cy="2303264"/>
          </a:xfrm>
          <a:prstGeom prst="chevron">
            <a:avLst>
              <a:gd name="adj" fmla="val 17177"/>
            </a:avLst>
          </a:prstGeom>
          <a:solidFill>
            <a:schemeClr val="bg1">
              <a:lumMod val="65000"/>
            </a:schemeClr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25" name="AutoShape 2"/>
          <p:cNvSpPr>
            <a:spLocks noChangeArrowheads="1"/>
          </p:cNvSpPr>
          <p:nvPr/>
        </p:nvSpPr>
        <p:spPr bwMode="auto">
          <a:xfrm>
            <a:off x="992845" y="3098470"/>
            <a:ext cx="2331755" cy="2303264"/>
          </a:xfrm>
          <a:prstGeom prst="homePlate">
            <a:avLst>
              <a:gd name="adj" fmla="val 18674"/>
            </a:avLst>
          </a:prstGeom>
          <a:solidFill>
            <a:srgbClr val="D1D2D4"/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0FAF9A2D-DFC3-456D-A5D5-653FA144277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CA" altLang="ko-KR" dirty="0"/>
              <a:t>Reference Dashboard</a:t>
            </a:r>
            <a:endParaRPr lang="ko-KR" altLang="en-US" dirty="0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1D875908-1B83-46CF-80D9-9884BBF6ACB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CA" altLang="ko-KR" sz="1600" b="1" dirty="0">
                <a:solidFill>
                  <a:srgbClr val="595959"/>
                </a:solidFill>
              </a:rPr>
              <a:t>Overview of Steps</a:t>
            </a:r>
            <a:endParaRPr lang="ko-KR" altLang="en-US" sz="1600" b="1" dirty="0">
              <a:solidFill>
                <a:srgbClr val="595959"/>
              </a:solidFill>
            </a:endParaRPr>
          </a:p>
        </p:txBody>
      </p:sp>
      <p:sp>
        <p:nvSpPr>
          <p:cNvPr id="21" name="텍스트 개체 틀 3">
            <a:extLst>
              <a:ext uri="{FF2B5EF4-FFF2-40B4-BE49-F238E27FC236}">
                <a16:creationId xmlns:a16="http://schemas.microsoft.com/office/drawing/2014/main" id="{24954B4F-B760-4677-BBEA-CEDA7B5DC5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232026" y="3325612"/>
            <a:ext cx="1485728" cy="738664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Import data from JSON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file into app.js using 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d3.json().then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endParaRPr lang="ko-KR" altLang="en-US" sz="1200" spc="-60" dirty="0">
              <a:solidFill>
                <a:srgbClr val="4C4C4E"/>
              </a:solidFill>
              <a:latin typeface="+mn-ea"/>
              <a:ea typeface="+mn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212168" y="3325612"/>
            <a:ext cx="1528880" cy="553998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Collect the consultant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name selection using 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 err="1">
                <a:solidFill>
                  <a:srgbClr val="4C4C4E"/>
                </a:solidFill>
                <a:latin typeface="+mn-ea"/>
                <a:ea typeface="+mn-ea"/>
              </a:rPr>
              <a:t>element.property</a:t>
            </a: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(‘value’)</a:t>
            </a:r>
            <a:endParaRPr lang="ko-KR" altLang="en-US" sz="1200" spc="-60" dirty="0">
              <a:solidFill>
                <a:srgbClr val="4C4C4E"/>
              </a:solidFill>
              <a:latin typeface="+mn-ea"/>
              <a:ea typeface="+mn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989171" y="3325720"/>
            <a:ext cx="1369286" cy="1292662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Filter the data using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that consultant name,</a:t>
            </a:r>
          </a:p>
          <a:p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and collect the 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number of times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that consultant name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was referenced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endParaRPr lang="ko-KR" altLang="en-US" sz="1200" spc="-60" dirty="0">
              <a:solidFill>
                <a:srgbClr val="4C4C4E"/>
              </a:solidFill>
              <a:latin typeface="+mn-ea"/>
              <a:ea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141912" y="3325612"/>
            <a:ext cx="1929695" cy="1107996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lvl="1"/>
            <a:r>
              <a:rPr lang="en-CA" altLang="ko-KR" sz="1200" spc="-60" dirty="0">
                <a:solidFill>
                  <a:schemeClr val="bg1"/>
                </a:solidFill>
                <a:latin typeface="+mn-ea"/>
              </a:rPr>
              <a:t>Feed that reference</a:t>
            </a:r>
            <a:br>
              <a:rPr lang="en-CA" altLang="ko-KR" sz="1200" spc="-60" dirty="0">
                <a:solidFill>
                  <a:schemeClr val="bg1"/>
                </a:solidFill>
                <a:latin typeface="+mn-ea"/>
              </a:rPr>
            </a:br>
            <a:r>
              <a:rPr lang="en-CA" altLang="ko-KR" sz="1200" spc="-60" dirty="0">
                <a:solidFill>
                  <a:schemeClr val="bg1"/>
                </a:solidFill>
                <a:latin typeface="+mn-ea"/>
              </a:rPr>
              <a:t>count amount into</a:t>
            </a:r>
            <a:br>
              <a:rPr lang="en-CA" altLang="ko-KR" sz="1200" spc="-60" dirty="0">
                <a:solidFill>
                  <a:schemeClr val="bg1"/>
                </a:solidFill>
                <a:latin typeface="+mn-ea"/>
              </a:rPr>
            </a:br>
            <a:r>
              <a:rPr lang="en-CA" altLang="ko-KR" sz="1200" spc="-60" dirty="0" err="1">
                <a:solidFill>
                  <a:schemeClr val="bg1"/>
                </a:solidFill>
                <a:latin typeface="+mn-ea"/>
              </a:rPr>
              <a:t>plotly</a:t>
            </a:r>
            <a:r>
              <a:rPr lang="en-CA" altLang="ko-KR" sz="1200" spc="-60" dirty="0">
                <a:solidFill>
                  <a:schemeClr val="bg1"/>
                </a:solidFill>
                <a:latin typeface="+mn-ea"/>
              </a:rPr>
              <a:t> using</a:t>
            </a:r>
            <a:br>
              <a:rPr lang="en-CA" altLang="ko-KR" sz="1200" spc="-60" dirty="0">
                <a:solidFill>
                  <a:schemeClr val="bg1"/>
                </a:solidFill>
                <a:latin typeface="+mn-ea"/>
              </a:rPr>
            </a:br>
            <a:r>
              <a:rPr lang="en-CA" altLang="ko-KR" sz="1200" spc="-60" dirty="0">
                <a:solidFill>
                  <a:schemeClr val="bg1"/>
                </a:solidFill>
                <a:latin typeface="+mn-ea"/>
              </a:rPr>
              <a:t>mode:</a:t>
            </a:r>
          </a:p>
          <a:p>
            <a:pPr lvl="1"/>
            <a:r>
              <a:rPr lang="en-CA" altLang="ko-KR" sz="1200" spc="-60" dirty="0">
                <a:solidFill>
                  <a:schemeClr val="bg1"/>
                </a:solidFill>
                <a:latin typeface="+mn-ea"/>
              </a:rPr>
              <a:t>mode: '</a:t>
            </a:r>
            <a:r>
              <a:rPr lang="en-CA" altLang="ko-KR" sz="1200" spc="-60" dirty="0" err="1">
                <a:solidFill>
                  <a:schemeClr val="bg1"/>
                </a:solidFill>
                <a:latin typeface="+mn-ea"/>
              </a:rPr>
              <a:t>gauge+number</a:t>
            </a:r>
            <a:br>
              <a:rPr lang="en-CA" altLang="ko-KR" sz="1200" spc="-60" dirty="0">
                <a:solidFill>
                  <a:schemeClr val="bg1"/>
                </a:solidFill>
                <a:latin typeface="+mn-ea"/>
              </a:rPr>
            </a:br>
            <a:r>
              <a:rPr lang="en-CA" altLang="ko-KR" sz="1200" spc="-60" dirty="0">
                <a:solidFill>
                  <a:schemeClr val="bg1"/>
                </a:solidFill>
                <a:latin typeface="+mn-ea"/>
              </a:rPr>
              <a:t>+delta'</a:t>
            </a:r>
            <a:endParaRPr lang="ko-KR" altLang="en-US" sz="1200" spc="-6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60451EC-999B-43A3-B107-AC5CDADBE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0281" y="782360"/>
            <a:ext cx="3243262" cy="158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771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741E727-6CDD-4645-B26F-BD544A2F4D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9456885"/>
              </p:ext>
            </p:extLst>
          </p:nvPr>
        </p:nvGraphicFramePr>
        <p:xfrm>
          <a:off x="4490720" y="3248698"/>
          <a:ext cx="3934143" cy="21561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96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44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marR="90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1" kern="1200" spc="-6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Outline of the Project</a:t>
                      </a:r>
                      <a:endParaRPr lang="ko-KR" altLang="en-US" sz="1500" b="1" kern="1200" spc="-6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29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ko-KR" sz="1500" b="1" kern="1200" spc="-6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Reference List &amp; Search </a:t>
                      </a:r>
                      <a:endParaRPr lang="ko-KR" altLang="en-US" sz="1500" b="1" kern="1200" spc="-6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29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ko-KR" sz="1500" b="1" kern="1200" spc="-6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ea"/>
                          <a:ea typeface="+mn-ea"/>
                          <a:cs typeface="+mn-cs"/>
                        </a:rPr>
                        <a:t>Reference</a:t>
                      </a:r>
                      <a:r>
                        <a:rPr lang="ko-KR" altLang="en-US" sz="1500" b="1" kern="1200" spc="-6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1" kern="1200" spc="-6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ea"/>
                          <a:ea typeface="+mn-ea"/>
                          <a:cs typeface="+mn-cs"/>
                        </a:rPr>
                        <a:t>Dashboard</a:t>
                      </a:r>
                      <a:endParaRPr lang="ko-KR" altLang="en-US" sz="1500" b="1" kern="1200" spc="-6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rgbClr val="4C4C4E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rgbClr val="4C4C4E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1" kern="1200" spc="-6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Latest</a:t>
                      </a:r>
                      <a:r>
                        <a:rPr lang="ko-KR" altLang="en-US" sz="1500" b="1" kern="1200" spc="-6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1" kern="1200" spc="-6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Articles</a:t>
                      </a:r>
                      <a:endParaRPr lang="ko-KR" altLang="en-US" sz="1500" b="1" kern="1200" spc="-6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4624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AF9A2D-DFC3-456D-A5D5-653FA144277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altLang="ko-KR" dirty="0"/>
              <a:t>Scraping Latest Articles</a:t>
            </a:r>
            <a:endParaRPr lang="ko-KR" altLang="en-US" dirty="0">
              <a:solidFill>
                <a:srgbClr val="4C4C4E"/>
              </a:solidFill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954B4F-B760-4677-BBEA-CEDA7B5DC5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4</a:t>
            </a:r>
            <a:endParaRPr lang="ko-KR" altLang="en-US" dirty="0">
              <a:solidFill>
                <a:srgbClr val="4C4C4E"/>
              </a:solidFill>
            </a:endParaRPr>
          </a:p>
          <a:p>
            <a:endParaRPr lang="ko-KR" altLang="en-US" dirty="0">
              <a:solidFill>
                <a:srgbClr val="4C4C4E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322895" y="2039759"/>
            <a:ext cx="5208630" cy="1389242"/>
          </a:xfrm>
          <a:prstGeom prst="rect">
            <a:avLst/>
          </a:prstGeom>
          <a:solidFill>
            <a:srgbClr val="F2F2F2"/>
          </a:solidFill>
          <a:ln w="1905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직사각형 27"/>
          <p:cNvSpPr/>
          <p:nvPr/>
        </p:nvSpPr>
        <p:spPr>
          <a:xfrm>
            <a:off x="3611163" y="2147708"/>
            <a:ext cx="2051203" cy="94827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b="1" dirty="0">
                <a:latin typeface="+mj-ea"/>
              </a:rPr>
              <a:t>[ Python libraries used ] </a:t>
            </a:r>
          </a:p>
          <a:p>
            <a:pPr>
              <a:lnSpc>
                <a:spcPct val="130000"/>
              </a:lnSpc>
            </a:pPr>
            <a:r>
              <a:rPr lang="en-US" altLang="ko-KR" sz="1100" dirty="0">
                <a:latin typeface="+mj-ea"/>
                <a:ea typeface="+mj-ea"/>
              </a:rPr>
              <a:t>Flask			Requests</a:t>
            </a:r>
          </a:p>
          <a:p>
            <a:pPr>
              <a:lnSpc>
                <a:spcPct val="130000"/>
              </a:lnSpc>
            </a:pPr>
            <a:r>
              <a:rPr lang="en-US" altLang="ko-KR" sz="1100" dirty="0" err="1">
                <a:latin typeface="+mj-ea"/>
                <a:ea typeface="+mj-ea"/>
              </a:rPr>
              <a:t>Pymongo</a:t>
            </a:r>
            <a:r>
              <a:rPr lang="en-US" altLang="ko-KR" sz="1100" dirty="0">
                <a:latin typeface="+mj-ea"/>
                <a:ea typeface="+mj-ea"/>
              </a:rPr>
              <a:t>		Time</a:t>
            </a:r>
          </a:p>
          <a:p>
            <a:pPr>
              <a:lnSpc>
                <a:spcPct val="130000"/>
              </a:lnSpc>
            </a:pPr>
            <a:r>
              <a:rPr lang="en-US" altLang="ko-KR" sz="1100" dirty="0" err="1">
                <a:latin typeface="+mj-ea"/>
                <a:ea typeface="+mj-ea"/>
              </a:rPr>
              <a:t>BeautifulSoup</a:t>
            </a:r>
            <a:r>
              <a:rPr lang="en-US" altLang="ko-KR" sz="1100" dirty="0">
                <a:latin typeface="+mj-ea"/>
                <a:ea typeface="+mj-ea"/>
              </a:rPr>
              <a:t>		Splinter</a:t>
            </a:r>
          </a:p>
        </p:txBody>
      </p:sp>
      <p:sp>
        <p:nvSpPr>
          <p:cNvPr id="6" name="Rectangle 5"/>
          <p:cNvSpPr/>
          <p:nvPr/>
        </p:nvSpPr>
        <p:spPr>
          <a:xfrm>
            <a:off x="719138" y="2039759"/>
            <a:ext cx="2485512" cy="1389242"/>
          </a:xfrm>
          <a:prstGeom prst="rect">
            <a:avLst/>
          </a:prstGeom>
          <a:solidFill>
            <a:srgbClr val="F2F2F2"/>
          </a:solidFill>
          <a:ln w="1905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직사각형 16"/>
          <p:cNvSpPr/>
          <p:nvPr/>
        </p:nvSpPr>
        <p:spPr>
          <a:xfrm>
            <a:off x="995894" y="2147708"/>
            <a:ext cx="2219518" cy="116833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b="1" dirty="0">
                <a:latin typeface="+mj-ea"/>
              </a:rPr>
              <a:t>[ Methods used ] </a:t>
            </a:r>
          </a:p>
          <a:p>
            <a:pPr>
              <a:lnSpc>
                <a:spcPct val="130000"/>
              </a:lnSpc>
            </a:pPr>
            <a:r>
              <a:rPr lang="en-US" altLang="ko-KR" sz="1100" dirty="0">
                <a:latin typeface="+mj-ea"/>
                <a:ea typeface="+mj-ea"/>
              </a:rPr>
              <a:t>Python (Flask, </a:t>
            </a:r>
            <a:r>
              <a:rPr lang="en-US" altLang="ko-KR" sz="1100" dirty="0" err="1">
                <a:latin typeface="+mj-ea"/>
                <a:ea typeface="+mj-ea"/>
              </a:rPr>
              <a:t>Jupyter</a:t>
            </a:r>
            <a:r>
              <a:rPr lang="en-US" altLang="ko-KR" sz="1100" dirty="0">
                <a:latin typeface="+mj-ea"/>
                <a:ea typeface="+mj-ea"/>
              </a:rPr>
              <a:t> Notebook)</a:t>
            </a:r>
          </a:p>
          <a:p>
            <a:pPr>
              <a:lnSpc>
                <a:spcPct val="130000"/>
              </a:lnSpc>
            </a:pPr>
            <a:r>
              <a:rPr lang="en-US" altLang="ko-KR" sz="1100" dirty="0">
                <a:latin typeface="+mj-ea"/>
                <a:ea typeface="+mj-ea"/>
              </a:rPr>
              <a:t>JavaScript (Bootstrap)</a:t>
            </a:r>
          </a:p>
          <a:p>
            <a:pPr>
              <a:lnSpc>
                <a:spcPct val="130000"/>
              </a:lnSpc>
            </a:pPr>
            <a:r>
              <a:rPr lang="en-US" altLang="ko-KR" sz="1100" dirty="0">
                <a:latin typeface="+mj-ea"/>
                <a:ea typeface="+mj-ea"/>
              </a:rPr>
              <a:t>MongoDB</a:t>
            </a:r>
          </a:p>
          <a:p>
            <a:pPr>
              <a:lnSpc>
                <a:spcPct val="130000"/>
              </a:lnSpc>
            </a:pPr>
            <a:r>
              <a:rPr lang="en-US" altLang="ko-KR" sz="1100" dirty="0">
                <a:latin typeface="+mj-ea"/>
                <a:ea typeface="+mj-ea"/>
              </a:rPr>
              <a:t>HTML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C7BA2A0-E01F-479B-B593-0F61321D4D47}"/>
              </a:ext>
            </a:extLst>
          </p:cNvPr>
          <p:cNvSpPr txBox="1"/>
          <p:nvPr/>
        </p:nvSpPr>
        <p:spPr>
          <a:xfrm>
            <a:off x="719138" y="1047482"/>
            <a:ext cx="7812388" cy="697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b="1" spc="-60" dirty="0">
                <a:solidFill>
                  <a:srgbClr val="595959"/>
                </a:solidFill>
              </a:rPr>
              <a:t>Visit each website and scrape the top search result.</a:t>
            </a:r>
          </a:p>
          <a:p>
            <a:pPr>
              <a:lnSpc>
                <a:spcPct val="130000"/>
              </a:lnSpc>
            </a:pPr>
            <a:r>
              <a:rPr lang="en-CA" altLang="ko-KR" sz="1600" b="1" spc="-60" dirty="0">
                <a:solidFill>
                  <a:srgbClr val="595959"/>
                </a:solidFill>
              </a:rPr>
              <a:t>Insert company images and show titles of each article retrieved.</a:t>
            </a:r>
            <a:endParaRPr lang="ko-KR" altLang="en-US" sz="1600" b="1" spc="-60" dirty="0">
              <a:solidFill>
                <a:srgbClr val="595959"/>
              </a:solidFill>
            </a:endParaRPr>
          </a:p>
        </p:txBody>
      </p:sp>
      <p:sp>
        <p:nvSpPr>
          <p:cNvPr id="17" name="AutoShape 5">
            <a:extLst>
              <a:ext uri="{FF2B5EF4-FFF2-40B4-BE49-F238E27FC236}">
                <a16:creationId xmlns:a16="http://schemas.microsoft.com/office/drawing/2014/main" id="{FA07A18C-DC74-A04F-8E15-C2A438588A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9171" y="3734171"/>
            <a:ext cx="3334095" cy="2303264"/>
          </a:xfrm>
          <a:prstGeom prst="chevron">
            <a:avLst>
              <a:gd name="adj" fmla="val 35951"/>
            </a:avLst>
          </a:prstGeom>
          <a:solidFill>
            <a:schemeClr val="accent2"/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18" name="AutoShape 3">
            <a:extLst>
              <a:ext uri="{FF2B5EF4-FFF2-40B4-BE49-F238E27FC236}">
                <a16:creationId xmlns:a16="http://schemas.microsoft.com/office/drawing/2014/main" id="{7999055B-8FFB-1A49-AAF9-9127B8C480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5117" y="3734171"/>
            <a:ext cx="3331620" cy="2303264"/>
          </a:xfrm>
          <a:prstGeom prst="chevron">
            <a:avLst>
              <a:gd name="adj" fmla="val 35924"/>
            </a:avLst>
          </a:prstGeom>
          <a:solidFill>
            <a:schemeClr val="bg1">
              <a:lumMod val="75000"/>
            </a:schemeClr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19" name="AutoShape 4">
            <a:extLst>
              <a:ext uri="{FF2B5EF4-FFF2-40B4-BE49-F238E27FC236}">
                <a16:creationId xmlns:a16="http://schemas.microsoft.com/office/drawing/2014/main" id="{AF776D03-3696-304B-B451-6FB490990B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0908" y="3734171"/>
            <a:ext cx="3331618" cy="2303264"/>
          </a:xfrm>
          <a:prstGeom prst="chevron">
            <a:avLst>
              <a:gd name="adj" fmla="val 35924"/>
            </a:avLst>
          </a:prstGeom>
          <a:solidFill>
            <a:srgbClr val="D1D2D4"/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20" name="AutoShape 2">
            <a:extLst>
              <a:ext uri="{FF2B5EF4-FFF2-40B4-BE49-F238E27FC236}">
                <a16:creationId xmlns:a16="http://schemas.microsoft.com/office/drawing/2014/main" id="{C91F2876-23ED-6C42-9FA2-85658FD111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9800" y="3734171"/>
            <a:ext cx="2738155" cy="2303264"/>
          </a:xfrm>
          <a:prstGeom prst="homePlate">
            <a:avLst>
              <a:gd name="adj" fmla="val 35951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F7AC77-7DEA-C848-A844-B04F3AF75C3C}"/>
              </a:ext>
            </a:extLst>
          </p:cNvPr>
          <p:cNvSpPr txBox="1"/>
          <p:nvPr/>
        </p:nvSpPr>
        <p:spPr>
          <a:xfrm>
            <a:off x="2003730" y="4654079"/>
            <a:ext cx="1378519" cy="43088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1400" spc="-60" dirty="0">
                <a:solidFill>
                  <a:srgbClr val="4C4C4E"/>
                </a:solidFill>
                <a:latin typeface="+mn-ea"/>
              </a:rPr>
              <a:t>Trying scraping on</a:t>
            </a:r>
          </a:p>
          <a:p>
            <a:pPr algn="ctr"/>
            <a:r>
              <a:rPr lang="en-US" altLang="ko-KR" sz="1400" spc="-60" dirty="0" err="1">
                <a:solidFill>
                  <a:srgbClr val="4C4C4E"/>
                </a:solidFill>
                <a:latin typeface="+mn-ea"/>
              </a:rPr>
              <a:t>Jupyter</a:t>
            </a:r>
            <a:r>
              <a:rPr lang="en-US" altLang="ko-KR" sz="1400" spc="-60" dirty="0">
                <a:solidFill>
                  <a:srgbClr val="4C4C4E"/>
                </a:solidFill>
                <a:latin typeface="+mn-ea"/>
              </a:rPr>
              <a:t> Notebook</a:t>
            </a:r>
            <a:endParaRPr lang="ko-KR" altLang="en-US" sz="1400" spc="-60" dirty="0">
              <a:solidFill>
                <a:srgbClr val="4C4C4E"/>
              </a:solidFill>
              <a:latin typeface="+mn-ea"/>
              <a:ea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034177-6046-8946-BFA0-3D8ED8F6F97B}"/>
              </a:ext>
            </a:extLst>
          </p:cNvPr>
          <p:cNvSpPr txBox="1"/>
          <p:nvPr/>
        </p:nvSpPr>
        <p:spPr>
          <a:xfrm>
            <a:off x="3519347" y="4223192"/>
            <a:ext cx="1345112" cy="1292662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1400" spc="-60" dirty="0">
                <a:solidFill>
                  <a:srgbClr val="4C4C4E"/>
                </a:solidFill>
                <a:latin typeface="+mn-ea"/>
                <a:ea typeface="+mn-ea"/>
              </a:rPr>
              <a:t>Creating a python</a:t>
            </a:r>
          </a:p>
          <a:p>
            <a:pPr algn="ctr"/>
            <a:r>
              <a:rPr lang="en-US" altLang="ko-KR" sz="1400" spc="-60" dirty="0">
                <a:solidFill>
                  <a:srgbClr val="4C4C4E"/>
                </a:solidFill>
                <a:latin typeface="+mn-ea"/>
                <a:ea typeface="+mn-ea"/>
              </a:rPr>
              <a:t>Flask app for</a:t>
            </a:r>
          </a:p>
          <a:p>
            <a:pPr algn="ctr"/>
            <a:r>
              <a:rPr lang="en-US" altLang="ko-KR" sz="1400" spc="-60" dirty="0">
                <a:solidFill>
                  <a:srgbClr val="4C4C4E"/>
                </a:solidFill>
                <a:latin typeface="+mn-ea"/>
                <a:ea typeface="+mn-ea"/>
              </a:rPr>
              <a:t>scraping and</a:t>
            </a:r>
          </a:p>
          <a:p>
            <a:pPr algn="ctr"/>
            <a:r>
              <a:rPr lang="en-US" altLang="ko-KR" sz="1400" spc="-60" dirty="0">
                <a:solidFill>
                  <a:srgbClr val="4C4C4E"/>
                </a:solidFill>
                <a:latin typeface="+mn-ea"/>
                <a:ea typeface="+mn-ea"/>
              </a:rPr>
              <a:t>setting up</a:t>
            </a:r>
          </a:p>
          <a:p>
            <a:pPr algn="ctr"/>
            <a:r>
              <a:rPr lang="en-US" altLang="ko-KR" sz="1400" spc="-60" dirty="0">
                <a:solidFill>
                  <a:srgbClr val="4C4C4E"/>
                </a:solidFill>
                <a:latin typeface="+mn-ea"/>
                <a:ea typeface="+mn-ea"/>
              </a:rPr>
              <a:t>a MongoDB</a:t>
            </a:r>
          </a:p>
          <a:p>
            <a:pPr algn="ctr"/>
            <a:r>
              <a:rPr lang="en-US" altLang="ko-KR" sz="1400" spc="-60" dirty="0">
                <a:solidFill>
                  <a:srgbClr val="4C4C4E"/>
                </a:solidFill>
                <a:latin typeface="+mn-ea"/>
                <a:ea typeface="+mn-ea"/>
              </a:rPr>
              <a:t>database</a:t>
            </a:r>
            <a:endParaRPr lang="ko-KR" altLang="en-US" sz="1400" spc="-60" dirty="0">
              <a:solidFill>
                <a:srgbClr val="4C4C4E"/>
              </a:solidFill>
              <a:latin typeface="+mn-ea"/>
              <a:ea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C0BA26-07F3-0548-AD61-68A247DF37BD}"/>
              </a:ext>
            </a:extLst>
          </p:cNvPr>
          <p:cNvSpPr txBox="1"/>
          <p:nvPr/>
        </p:nvSpPr>
        <p:spPr>
          <a:xfrm>
            <a:off x="5701810" y="4454916"/>
            <a:ext cx="671018" cy="861774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1400" spc="-60" dirty="0">
                <a:solidFill>
                  <a:srgbClr val="4C4C4E"/>
                </a:solidFill>
                <a:latin typeface="+mn-ea"/>
                <a:ea typeface="+mn-ea"/>
              </a:rPr>
              <a:t>…</a:t>
            </a:r>
          </a:p>
          <a:p>
            <a:pPr algn="ctr"/>
            <a:endParaRPr lang="en-US" altLang="ko-KR" sz="1400" spc="-60" dirty="0">
              <a:solidFill>
                <a:srgbClr val="4C4C4E"/>
              </a:solidFill>
              <a:latin typeface="+mn-ea"/>
              <a:ea typeface="+mn-ea"/>
            </a:endParaRPr>
          </a:p>
          <a:p>
            <a:pPr algn="ctr"/>
            <a:r>
              <a:rPr lang="en-US" altLang="ko-KR" sz="1400" spc="-60" dirty="0">
                <a:solidFill>
                  <a:srgbClr val="4C4C4E"/>
                </a:solidFill>
                <a:latin typeface="+mn-ea"/>
                <a:ea typeface="+mn-ea"/>
              </a:rPr>
              <a:t>(Running</a:t>
            </a:r>
          </a:p>
          <a:p>
            <a:pPr algn="ctr"/>
            <a:r>
              <a:rPr lang="en-US" altLang="ko-KR" sz="1400" spc="-60" dirty="0">
                <a:solidFill>
                  <a:srgbClr val="4C4C4E"/>
                </a:solidFill>
                <a:latin typeface="+mn-ea"/>
              </a:rPr>
              <a:t>the app)</a:t>
            </a:r>
            <a:endParaRPr lang="ko-KR" altLang="en-US" sz="1400" spc="-60" dirty="0">
              <a:solidFill>
                <a:srgbClr val="4C4C4E"/>
              </a:solidFill>
              <a:latin typeface="+mn-ea"/>
              <a:ea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B13954-28B4-284F-A20F-B200D680DAC4}"/>
              </a:ext>
            </a:extLst>
          </p:cNvPr>
          <p:cNvSpPr txBox="1"/>
          <p:nvPr/>
        </p:nvSpPr>
        <p:spPr>
          <a:xfrm>
            <a:off x="7272123" y="4761801"/>
            <a:ext cx="493725" cy="215444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1400" spc="-60" dirty="0">
                <a:solidFill>
                  <a:schemeClr val="bg1"/>
                </a:solidFill>
                <a:latin typeface="+mn-ea"/>
                <a:ea typeface="+mn-ea"/>
              </a:rPr>
              <a:t>Profit..!</a:t>
            </a:r>
            <a:endParaRPr lang="ko-KR" altLang="en-US" sz="1400" spc="-6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73303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9937B2-2826-E144-AD96-670CC7C4D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95" y="0"/>
            <a:ext cx="79660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308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379A3D90-9A3C-4E5E-B8CD-89696BFF1660}"/>
              </a:ext>
            </a:extLst>
          </p:cNvPr>
          <p:cNvSpPr/>
          <p:nvPr/>
        </p:nvSpPr>
        <p:spPr>
          <a:xfrm>
            <a:off x="2391052" y="3052760"/>
            <a:ext cx="3557323" cy="1187602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ko-KR" sz="3200" b="1" kern="0" dirty="0">
                <a:solidFill>
                  <a:schemeClr val="bg1"/>
                </a:solidFill>
                <a:latin typeface="Segoe Print" panose="02000600000000000000" pitchFamily="2" charset="0"/>
              </a:rPr>
              <a:t>Thank you~! </a:t>
            </a:r>
            <a:endParaRPr lang="en-GB" sz="2000" b="1" kern="0" dirty="0">
              <a:solidFill>
                <a:schemeClr val="bg1"/>
              </a:solidFill>
              <a:latin typeface="Segoe Print" panose="020006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F7199E8-22D5-4D5C-9A3D-2F391DB309C4}"/>
              </a:ext>
            </a:extLst>
          </p:cNvPr>
          <p:cNvGrpSpPr/>
          <p:nvPr/>
        </p:nvGrpSpPr>
        <p:grpSpPr>
          <a:xfrm rot="1786038">
            <a:off x="507068" y="345534"/>
            <a:ext cx="3324657" cy="2526136"/>
            <a:chOff x="1110918" y="2996952"/>
            <a:chExt cx="3324657" cy="2526136"/>
          </a:xfrm>
        </p:grpSpPr>
        <p:sp>
          <p:nvSpPr>
            <p:cNvPr id="7" name="AutoShape 25">
              <a:extLst>
                <a:ext uri="{FF2B5EF4-FFF2-40B4-BE49-F238E27FC236}">
                  <a16:creationId xmlns:a16="http://schemas.microsoft.com/office/drawing/2014/main" id="{08C0F731-852C-41D2-9592-B72D7158F75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918" y="2996952"/>
              <a:ext cx="1827631" cy="1947463"/>
            </a:xfrm>
            <a:prstGeom prst="parallelogram">
              <a:avLst>
                <a:gd name="adj" fmla="val 63426"/>
              </a:avLst>
            </a:prstGeom>
            <a:solidFill>
              <a:srgbClr val="FF0000"/>
            </a:solidFill>
            <a:ln w="3175">
              <a:noFill/>
              <a:miter lim="800000"/>
              <a:headEnd/>
              <a:tailEnd/>
            </a:ln>
            <a:effectLst/>
          </p:spPr>
          <p:txBody>
            <a:bodyPr wrap="none" lIns="98082" tIns="49041" rIns="98082" bIns="49041" anchor="ctr"/>
            <a:lstStyle/>
            <a:p>
              <a:pPr algn="ctr">
                <a:defRPr/>
              </a:pPr>
              <a:endParaRPr lang="ko-KR" altLang="ko-KR" sz="2000" noProof="1">
                <a:latin typeface="Verdana" pitchFamily="34" charset="0"/>
                <a:ea typeface="굴림" pitchFamily="50" charset="-127"/>
                <a:cs typeface="+mn-cs"/>
              </a:endParaRPr>
            </a:p>
          </p:txBody>
        </p:sp>
        <p:sp>
          <p:nvSpPr>
            <p:cNvPr id="8" name="AutoShape 26">
              <a:extLst>
                <a:ext uri="{FF2B5EF4-FFF2-40B4-BE49-F238E27FC236}">
                  <a16:creationId xmlns:a16="http://schemas.microsoft.com/office/drawing/2014/main" id="{83EF3582-FCEB-4925-B2C9-42DD2B960FA0}"/>
                </a:ext>
              </a:extLst>
            </p:cNvPr>
            <p:cNvSpPr>
              <a:spLocks noChangeArrowheads="1"/>
            </p:cNvSpPr>
            <p:nvPr/>
          </p:nvSpPr>
          <p:spPr bwMode="gray">
            <a:xfrm flipH="1">
              <a:off x="1110918" y="4981055"/>
              <a:ext cx="2679202" cy="542033"/>
            </a:xfrm>
            <a:prstGeom prst="parallelogram">
              <a:avLst>
                <a:gd name="adj" fmla="val 58922"/>
              </a:avLst>
            </a:prstGeom>
            <a:solidFill>
              <a:srgbClr val="B01116"/>
            </a:solidFill>
            <a:ln w="3175">
              <a:noFill/>
              <a:miter lim="800000"/>
              <a:headEnd/>
              <a:tailEnd/>
            </a:ln>
            <a:effectLst/>
          </p:spPr>
          <p:txBody>
            <a:bodyPr wrap="none" lIns="98082" tIns="49041" rIns="98082" bIns="49041" anchor="ctr"/>
            <a:lstStyle/>
            <a:p>
              <a:pPr algn="ctr">
                <a:defRPr/>
              </a:pPr>
              <a:endParaRPr lang="ko-KR" altLang="ko-KR">
                <a:latin typeface="굴림" pitchFamily="50" charset="-127"/>
                <a:ea typeface="굴림" pitchFamily="50" charset="-127"/>
                <a:cs typeface="+mn-cs"/>
              </a:endParaRPr>
            </a:p>
          </p:txBody>
        </p:sp>
        <p:sp>
          <p:nvSpPr>
            <p:cNvPr id="9" name="AutoShape 28">
              <a:extLst>
                <a:ext uri="{FF2B5EF4-FFF2-40B4-BE49-F238E27FC236}">
                  <a16:creationId xmlns:a16="http://schemas.microsoft.com/office/drawing/2014/main" id="{77CC4BB7-2833-416A-AE4F-D763217288D3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7972678">
              <a:off x="2544263" y="3255402"/>
              <a:ext cx="1760001" cy="2022622"/>
            </a:xfrm>
            <a:prstGeom prst="parallelogram">
              <a:avLst>
                <a:gd name="adj" fmla="val 63426"/>
              </a:avLst>
            </a:prstGeom>
            <a:solidFill>
              <a:srgbClr val="F27173"/>
            </a:solidFill>
            <a:ln w="3175">
              <a:noFill/>
              <a:miter lim="800000"/>
              <a:headEnd/>
              <a:tailEnd/>
            </a:ln>
            <a:effectLst/>
          </p:spPr>
          <p:txBody>
            <a:bodyPr wrap="none" lIns="98082" tIns="49041" rIns="98082" bIns="49041" anchor="ctr"/>
            <a:lstStyle/>
            <a:p>
              <a:pPr algn="ctr">
                <a:defRPr/>
              </a:pPr>
              <a:endParaRPr lang="ko-KR" altLang="ko-KR" sz="2000" noProof="1">
                <a:latin typeface="Verdana" pitchFamily="34" charset="0"/>
                <a:ea typeface="굴림" pitchFamily="50" charset="-127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F19AF5C-7A49-49FA-B8BD-A96D76A2CD45}"/>
              </a:ext>
            </a:extLst>
          </p:cNvPr>
          <p:cNvGrpSpPr/>
          <p:nvPr/>
        </p:nvGrpSpPr>
        <p:grpSpPr>
          <a:xfrm>
            <a:off x="5782200" y="3548002"/>
            <a:ext cx="3324657" cy="2526136"/>
            <a:chOff x="5660607" y="2426568"/>
            <a:chExt cx="3324657" cy="2526136"/>
          </a:xfrm>
        </p:grpSpPr>
        <p:sp>
          <p:nvSpPr>
            <p:cNvPr id="10" name="AutoShape 25">
              <a:extLst>
                <a:ext uri="{FF2B5EF4-FFF2-40B4-BE49-F238E27FC236}">
                  <a16:creationId xmlns:a16="http://schemas.microsoft.com/office/drawing/2014/main" id="{F023DFD5-7E3E-468C-914A-641CA980E5F1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9295058">
              <a:off x="5660607" y="2426568"/>
              <a:ext cx="1827631" cy="1947463"/>
            </a:xfrm>
            <a:prstGeom prst="parallelogram">
              <a:avLst>
                <a:gd name="adj" fmla="val 63426"/>
              </a:avLst>
            </a:prstGeom>
            <a:solidFill>
              <a:schemeClr val="accent4"/>
            </a:solidFill>
            <a:ln w="3175">
              <a:noFill/>
              <a:miter lim="800000"/>
              <a:headEnd/>
              <a:tailEnd/>
            </a:ln>
            <a:effectLst/>
          </p:spPr>
          <p:txBody>
            <a:bodyPr wrap="none" lIns="98082" tIns="49041" rIns="98082" bIns="49041" anchor="ctr"/>
            <a:lstStyle/>
            <a:p>
              <a:pPr algn="ctr">
                <a:defRPr/>
              </a:pPr>
              <a:endParaRPr lang="ko-KR" altLang="ko-KR" sz="2000" noProof="1">
                <a:latin typeface="Verdana" pitchFamily="34" charset="0"/>
                <a:ea typeface="굴림" pitchFamily="50" charset="-127"/>
                <a:cs typeface="+mn-cs"/>
              </a:endParaRPr>
            </a:p>
          </p:txBody>
        </p:sp>
        <p:sp>
          <p:nvSpPr>
            <p:cNvPr id="11" name="AutoShape 26">
              <a:extLst>
                <a:ext uri="{FF2B5EF4-FFF2-40B4-BE49-F238E27FC236}">
                  <a16:creationId xmlns:a16="http://schemas.microsoft.com/office/drawing/2014/main" id="{9D5C5362-0205-40F2-9C60-EE9EEBB0B1C4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9295058" flipH="1">
              <a:off x="5660607" y="4410671"/>
              <a:ext cx="2679202" cy="542033"/>
            </a:xfrm>
            <a:prstGeom prst="parallelogram">
              <a:avLst>
                <a:gd name="adj" fmla="val 58922"/>
              </a:avLst>
            </a:prstGeom>
            <a:solidFill>
              <a:srgbClr val="009687"/>
            </a:solidFill>
            <a:ln w="3175">
              <a:noFill/>
              <a:miter lim="800000"/>
              <a:headEnd/>
              <a:tailEnd/>
            </a:ln>
            <a:effectLst/>
          </p:spPr>
          <p:txBody>
            <a:bodyPr wrap="none" lIns="98082" tIns="49041" rIns="98082" bIns="49041" anchor="ctr"/>
            <a:lstStyle/>
            <a:p>
              <a:pPr algn="ctr">
                <a:defRPr/>
              </a:pPr>
              <a:endParaRPr lang="ko-KR" altLang="ko-KR">
                <a:latin typeface="굴림" pitchFamily="50" charset="-127"/>
                <a:ea typeface="굴림" pitchFamily="50" charset="-127"/>
                <a:cs typeface="+mn-cs"/>
              </a:endParaRPr>
            </a:p>
          </p:txBody>
        </p:sp>
        <p:sp>
          <p:nvSpPr>
            <p:cNvPr id="12" name="AutoShape 28">
              <a:extLst>
                <a:ext uri="{FF2B5EF4-FFF2-40B4-BE49-F238E27FC236}">
                  <a16:creationId xmlns:a16="http://schemas.microsoft.com/office/drawing/2014/main" id="{3A1BB9A8-FAF4-4CD2-8F37-8374CB31D91C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5667736">
              <a:off x="7093952" y="2685018"/>
              <a:ext cx="1760001" cy="2022622"/>
            </a:xfrm>
            <a:prstGeom prst="parallelogram">
              <a:avLst>
                <a:gd name="adj" fmla="val 63426"/>
              </a:avLst>
            </a:prstGeom>
            <a:solidFill>
              <a:srgbClr val="69D7C3"/>
            </a:solidFill>
            <a:ln w="3175">
              <a:noFill/>
              <a:miter lim="800000"/>
              <a:headEnd/>
              <a:tailEnd/>
            </a:ln>
            <a:effectLst/>
          </p:spPr>
          <p:txBody>
            <a:bodyPr wrap="none" lIns="98082" tIns="49041" rIns="98082" bIns="49041" anchor="ctr"/>
            <a:lstStyle/>
            <a:p>
              <a:pPr algn="ctr">
                <a:defRPr/>
              </a:pPr>
              <a:endParaRPr lang="ko-KR" altLang="ko-KR" sz="2000" noProof="1">
                <a:latin typeface="Verdana" pitchFamily="34" charset="0"/>
                <a:ea typeface="굴림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8517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741E727-6CDD-4645-B26F-BD544A2F4D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998821"/>
              </p:ext>
            </p:extLst>
          </p:nvPr>
        </p:nvGraphicFramePr>
        <p:xfrm>
          <a:off x="4490720" y="3248698"/>
          <a:ext cx="3934143" cy="21561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96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44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rgbClr val="4C4C4E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rgbClr val="4C4C4E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marR="90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1" kern="1200" spc="-60" baseline="0" dirty="0">
                          <a:ln>
                            <a:noFill/>
                          </a:ln>
                          <a:solidFill>
                            <a:srgbClr val="4C4C4E"/>
                          </a:solidFill>
                          <a:latin typeface="+mn-ea"/>
                          <a:ea typeface="+mn-ea"/>
                          <a:cs typeface="+mn-cs"/>
                        </a:rPr>
                        <a:t>Project Outline</a:t>
                      </a:r>
                      <a:endParaRPr lang="ko-KR" altLang="en-US" sz="1500" b="1" kern="1200" spc="-60" baseline="0" dirty="0">
                        <a:ln>
                          <a:noFill/>
                        </a:ln>
                        <a:solidFill>
                          <a:srgbClr val="4C4C4E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rgbClr val="4C4C4E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rgbClr val="4C4C4E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29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ko-KR" sz="1500" b="1" kern="1200" spc="-60" baseline="0" noProof="0" dirty="0">
                          <a:ln>
                            <a:noFill/>
                          </a:ln>
                          <a:solidFill>
                            <a:srgbClr val="4C4C4E"/>
                          </a:solidFill>
                          <a:latin typeface="+mn-ea"/>
                          <a:ea typeface="+mn-ea"/>
                          <a:cs typeface="+mn-cs"/>
                        </a:rPr>
                        <a:t>Reference List &amp; Search </a:t>
                      </a:r>
                      <a:endParaRPr lang="ko-KR" altLang="en-US" sz="1500" b="1" kern="1200" spc="-60" baseline="0" noProof="0" dirty="0">
                        <a:ln>
                          <a:noFill/>
                        </a:ln>
                        <a:solidFill>
                          <a:srgbClr val="4C4C4E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29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ko-KR" sz="1500" b="1" kern="1200" spc="-6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ea"/>
                          <a:ea typeface="+mn-ea"/>
                          <a:cs typeface="+mn-cs"/>
                        </a:rPr>
                        <a:t>Reference</a:t>
                      </a:r>
                      <a:r>
                        <a:rPr lang="ko-KR" altLang="en-US" sz="1500" b="1" kern="1200" spc="-6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1" kern="1200" spc="-6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ea"/>
                          <a:ea typeface="+mn-ea"/>
                          <a:cs typeface="+mn-cs"/>
                        </a:rPr>
                        <a:t>Dashboard</a:t>
                      </a:r>
                      <a:endParaRPr lang="ko-KR" altLang="en-US" sz="1500" b="1" kern="1200" spc="-6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1" kern="1200" spc="-6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Latest</a:t>
                      </a:r>
                      <a:r>
                        <a:rPr lang="ko-KR" altLang="en-US" sz="1500" b="1" kern="1200" spc="-6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1" kern="1200" spc="-6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Articles</a:t>
                      </a:r>
                      <a:endParaRPr lang="ko-KR" altLang="en-US" sz="1500" b="1" kern="1200" spc="-6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3672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AF9A2D-DFC3-456D-A5D5-653FA144277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altLang="ko-KR" dirty="0"/>
              <a:t>Outline</a:t>
            </a:r>
            <a:endParaRPr lang="ko-KR" altLang="en-US" dirty="0">
              <a:solidFill>
                <a:srgbClr val="4C4C4E"/>
              </a:solidFill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954B4F-B760-4677-BBEA-CEDA7B5DC5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>
                <a:solidFill>
                  <a:srgbClr val="4C4C4E"/>
                </a:solidFill>
              </a:rPr>
              <a:t>1</a:t>
            </a:r>
            <a:endParaRPr lang="ko-KR" altLang="en-US" dirty="0">
              <a:solidFill>
                <a:srgbClr val="4C4C4E"/>
              </a:solidFill>
            </a:endParaRPr>
          </a:p>
          <a:p>
            <a:endParaRPr lang="ko-KR" altLang="en-US" dirty="0">
              <a:solidFill>
                <a:srgbClr val="4C4C4E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719138" y="1837425"/>
            <a:ext cx="7704137" cy="4471299"/>
          </a:xfrm>
          <a:prstGeom prst="rect">
            <a:avLst/>
          </a:prstGeom>
          <a:solidFill>
            <a:srgbClr val="F2F2F2"/>
          </a:solidFill>
          <a:ln w="1905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직사각형 27"/>
          <p:cNvSpPr/>
          <p:nvPr/>
        </p:nvSpPr>
        <p:spPr>
          <a:xfrm>
            <a:off x="1087008" y="3665678"/>
            <a:ext cx="1796326" cy="288156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b="1" dirty="0">
                <a:latin typeface="+mj-ea"/>
              </a:rPr>
              <a:t>[ In Korean bookstores ]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C7BA2A0-E01F-479B-B593-0F61321D4D47}"/>
              </a:ext>
            </a:extLst>
          </p:cNvPr>
          <p:cNvSpPr txBox="1"/>
          <p:nvPr/>
        </p:nvSpPr>
        <p:spPr>
          <a:xfrm>
            <a:off x="719137" y="1011254"/>
            <a:ext cx="8312719" cy="981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b="1" spc="-60" dirty="0">
                <a:solidFill>
                  <a:srgbClr val="595959"/>
                </a:solidFill>
              </a:rPr>
              <a:t>Creating the </a:t>
            </a:r>
            <a:r>
              <a:rPr lang="en-US" altLang="ko-KR" sz="1600" b="1" spc="-60" dirty="0">
                <a:solidFill>
                  <a:srgbClr val="FF0000"/>
                </a:solidFill>
              </a:rPr>
              <a:t>Online</a:t>
            </a:r>
            <a:r>
              <a:rPr lang="en-US" altLang="ko-KR" sz="1600" b="1" spc="-60" dirty="0"/>
              <a:t> </a:t>
            </a:r>
            <a:r>
              <a:rPr lang="en-US" altLang="ko-KR" sz="1600" b="1" spc="-60" dirty="0">
                <a:solidFill>
                  <a:srgbClr val="FF0000"/>
                </a:solidFill>
              </a:rPr>
              <a:t>Reference Database </a:t>
            </a:r>
            <a:r>
              <a:rPr lang="en-US" altLang="ko-KR" sz="1600" b="1" spc="-60" dirty="0">
                <a:solidFill>
                  <a:srgbClr val="595959"/>
                </a:solidFill>
              </a:rPr>
              <a:t>and the </a:t>
            </a:r>
            <a:r>
              <a:rPr lang="en-US" altLang="ko-KR" sz="1600" b="1" spc="-60" dirty="0">
                <a:solidFill>
                  <a:srgbClr val="FF0000"/>
                </a:solidFill>
              </a:rPr>
              <a:t>Interactive Functions </a:t>
            </a:r>
            <a:r>
              <a:rPr lang="en-US" altLang="ko-KR" sz="1600" b="1" spc="-60" dirty="0">
                <a:solidFill>
                  <a:srgbClr val="595959"/>
                </a:solidFill>
              </a:rPr>
              <a:t>for the book </a:t>
            </a:r>
          </a:p>
          <a:p>
            <a:pPr>
              <a:lnSpc>
                <a:spcPct val="130000"/>
              </a:lnSpc>
            </a:pPr>
            <a:r>
              <a:rPr lang="en-US" altLang="ko-KR" sz="1600" b="1" spc="-60" dirty="0">
                <a:solidFill>
                  <a:srgbClr val="595959"/>
                </a:solidFill>
              </a:rPr>
              <a:t>titled </a:t>
            </a:r>
            <a:r>
              <a:rPr lang="en-US" altLang="ko-KR" sz="1600" b="1" i="1" spc="-60" dirty="0">
                <a:solidFill>
                  <a:srgbClr val="000099"/>
                </a:solidFill>
              </a:rPr>
              <a:t>&lt;&lt; Phono Sapiens Economics : The New ‘Human-Centered Digital Economy &gt;&gt; </a:t>
            </a:r>
          </a:p>
          <a:p>
            <a:pPr>
              <a:lnSpc>
                <a:spcPct val="130000"/>
              </a:lnSpc>
            </a:pPr>
            <a:endParaRPr lang="ko-KR" altLang="en-US" sz="1400" b="1" spc="-60" dirty="0">
              <a:solidFill>
                <a:srgbClr val="FF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FB34A9-BFA2-4ADA-80AD-D022C3C2DAF0}"/>
              </a:ext>
            </a:extLst>
          </p:cNvPr>
          <p:cNvSpPr/>
          <p:nvPr/>
        </p:nvSpPr>
        <p:spPr>
          <a:xfrm>
            <a:off x="967227" y="1915631"/>
            <a:ext cx="7061269" cy="1316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The book was published in Korean in this September (paper and e-book) and will be e-book published in English in January 2020. </a:t>
            </a:r>
          </a:p>
          <a:p>
            <a:pPr marL="171450" lvl="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Team members’ names will be listed in the ‘Acknowledgements.’ </a:t>
            </a:r>
            <a:endParaRPr lang="en-US" sz="1400" b="1" dirty="0">
              <a:solidFill>
                <a:schemeClr val="accent6">
                  <a:lumMod val="90000"/>
                  <a:lumOff val="10000"/>
                </a:schemeClr>
              </a:solidFill>
              <a:effectLst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3D3988-EF90-4EC6-9FD1-346913C6833C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9" b="2366"/>
          <a:stretch/>
        </p:blipFill>
        <p:spPr bwMode="auto">
          <a:xfrm>
            <a:off x="3049925" y="3824201"/>
            <a:ext cx="2129790" cy="23971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3BFA34-F2C5-441F-8F88-E1D441A71194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58" r="9806"/>
          <a:stretch/>
        </p:blipFill>
        <p:spPr bwMode="auto">
          <a:xfrm>
            <a:off x="994132" y="4577946"/>
            <a:ext cx="1894990" cy="16433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직선 연결선 20">
            <a:extLst>
              <a:ext uri="{FF2B5EF4-FFF2-40B4-BE49-F238E27FC236}">
                <a16:creationId xmlns:a16="http://schemas.microsoft.com/office/drawing/2014/main" id="{DD6EA717-745F-44D7-AE9C-4B7CDD816218}"/>
              </a:ext>
            </a:extLst>
          </p:cNvPr>
          <p:cNvCxnSpPr>
            <a:cxnSpLocks/>
          </p:cNvCxnSpPr>
          <p:nvPr/>
        </p:nvCxnSpPr>
        <p:spPr>
          <a:xfrm flipH="1">
            <a:off x="1065237" y="3631545"/>
            <a:ext cx="6963259" cy="0"/>
          </a:xfrm>
          <a:prstGeom prst="line">
            <a:avLst/>
          </a:prstGeom>
          <a:ln w="12700">
            <a:solidFill>
              <a:srgbClr val="4C4C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569C5548-9208-4A9E-BC01-F6ADDF5540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519" y="3809756"/>
            <a:ext cx="2761397" cy="239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06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>
            <a:extLst>
              <a:ext uri="{FF2B5EF4-FFF2-40B4-BE49-F238E27FC236}">
                <a16:creationId xmlns:a16="http://schemas.microsoft.com/office/drawing/2014/main" id="{0FAF9A2D-DFC3-456D-A5D5-653FA144277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altLang="ko-KR" dirty="0"/>
              <a:t>Reference</a:t>
            </a:r>
            <a:r>
              <a:rPr lang="ko-KR" altLang="en-US" dirty="0"/>
              <a:t> </a:t>
            </a:r>
            <a:r>
              <a:rPr lang="en-US" altLang="ko-KR" dirty="0"/>
              <a:t>List &amp; Search  </a:t>
            </a:r>
            <a:endParaRPr lang="ko-KR" altLang="en-US" dirty="0"/>
          </a:p>
        </p:txBody>
      </p:sp>
      <p:sp>
        <p:nvSpPr>
          <p:cNvPr id="21" name="텍스트 개체 틀 3">
            <a:extLst>
              <a:ext uri="{FF2B5EF4-FFF2-40B4-BE49-F238E27FC236}">
                <a16:creationId xmlns:a16="http://schemas.microsoft.com/office/drawing/2014/main" id="{24954B4F-B760-4677-BBEA-CEDA7B5DC5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04" name="오각형 41"/>
          <p:cNvSpPr/>
          <p:nvPr/>
        </p:nvSpPr>
        <p:spPr>
          <a:xfrm>
            <a:off x="795726" y="2532082"/>
            <a:ext cx="2008845" cy="896917"/>
          </a:xfrm>
          <a:prstGeom prst="homePlate">
            <a:avLst/>
          </a:prstGeom>
          <a:solidFill>
            <a:schemeClr val="bg1">
              <a:lumMod val="9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indent="-265113" algn="ctr">
              <a:lnSpc>
                <a:spcPct val="130000"/>
              </a:lnSpc>
            </a:pPr>
            <a:endParaRPr lang="ko-KR" altLang="en-US" sz="1200" spc="-6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1096262" y="2696017"/>
            <a:ext cx="958083" cy="553998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1200" b="1" spc="-60" dirty="0">
                <a:solidFill>
                  <a:srgbClr val="4C4C4E"/>
                </a:solidFill>
                <a:latin typeface="+mn-ea"/>
                <a:ea typeface="+mn-ea"/>
              </a:rPr>
              <a:t>Data Set</a:t>
            </a:r>
          </a:p>
          <a:p>
            <a:pPr algn="ctr"/>
            <a:r>
              <a:rPr lang="en-US" altLang="ko-KR" sz="1200" b="1" spc="-60" dirty="0">
                <a:solidFill>
                  <a:srgbClr val="4C4C4E"/>
                </a:solidFill>
                <a:latin typeface="+mn-ea"/>
              </a:rPr>
              <a:t>Excel</a:t>
            </a:r>
          </a:p>
          <a:p>
            <a:pPr algn="ctr"/>
            <a:r>
              <a:rPr lang="en-US" altLang="ko-KR" sz="1200" b="1" spc="-60" dirty="0">
                <a:solidFill>
                  <a:srgbClr val="4C4C4E"/>
                </a:solidFill>
                <a:latin typeface="+mn-ea"/>
                <a:ea typeface="+mn-ea"/>
              </a:rPr>
              <a:t>(213 Records) </a:t>
            </a:r>
            <a:endParaRPr lang="ko-KR" altLang="en-US" sz="1200" b="1" spc="-60" dirty="0">
              <a:solidFill>
                <a:srgbClr val="4C4C4E"/>
              </a:solidFill>
              <a:latin typeface="+mn-ea"/>
              <a:ea typeface="+mn-ea"/>
            </a:endParaRPr>
          </a:p>
        </p:txBody>
      </p:sp>
      <p:sp>
        <p:nvSpPr>
          <p:cNvPr id="106" name="갈매기형 수장 44"/>
          <p:cNvSpPr/>
          <p:nvPr/>
        </p:nvSpPr>
        <p:spPr>
          <a:xfrm>
            <a:off x="2553188" y="2532082"/>
            <a:ext cx="2009608" cy="896917"/>
          </a:xfrm>
          <a:prstGeom prst="chevron">
            <a:avLst/>
          </a:prstGeom>
          <a:solidFill>
            <a:schemeClr val="bg1">
              <a:lumMod val="9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indent="-265113" algn="ctr">
              <a:lnSpc>
                <a:spcPct val="130000"/>
              </a:lnSpc>
            </a:pPr>
            <a:endParaRPr lang="ko-KR" altLang="en-US" sz="1200" spc="-6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169170" y="2696017"/>
            <a:ext cx="777649" cy="553998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1200" b="1" spc="-60" dirty="0">
                <a:solidFill>
                  <a:srgbClr val="4C4C4E"/>
                </a:solidFill>
                <a:latin typeface="+mn-ea"/>
              </a:rPr>
              <a:t>Converting </a:t>
            </a:r>
          </a:p>
          <a:p>
            <a:pPr algn="ctr"/>
            <a:r>
              <a:rPr lang="en-US" altLang="ko-KR" sz="1200" b="1" spc="-60" dirty="0">
                <a:solidFill>
                  <a:srgbClr val="4C4C4E"/>
                </a:solidFill>
                <a:latin typeface="+mn-ea"/>
              </a:rPr>
              <a:t>to Jason </a:t>
            </a:r>
          </a:p>
          <a:p>
            <a:pPr algn="ctr"/>
            <a:r>
              <a:rPr lang="en-US" altLang="ko-KR" sz="1200" b="1" spc="-60" dirty="0">
                <a:solidFill>
                  <a:srgbClr val="4C4C4E"/>
                </a:solidFill>
                <a:latin typeface="+mn-ea"/>
              </a:rPr>
              <a:t>(Python)</a:t>
            </a:r>
            <a:endParaRPr lang="ko-KR" altLang="en-US" sz="1200" b="1" spc="-60" dirty="0">
              <a:solidFill>
                <a:srgbClr val="4C4C4E"/>
              </a:solidFill>
              <a:latin typeface="+mn-ea"/>
            </a:endParaRPr>
          </a:p>
        </p:txBody>
      </p:sp>
      <p:sp>
        <p:nvSpPr>
          <p:cNvPr id="108" name="갈매기형 수장 47"/>
          <p:cNvSpPr/>
          <p:nvPr/>
        </p:nvSpPr>
        <p:spPr>
          <a:xfrm>
            <a:off x="4344070" y="2532082"/>
            <a:ext cx="2394187" cy="896917"/>
          </a:xfrm>
          <a:prstGeom prst="chevron">
            <a:avLst/>
          </a:prstGeom>
          <a:solidFill>
            <a:schemeClr val="bg1">
              <a:lumMod val="9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indent="-265113" algn="ctr">
              <a:lnSpc>
                <a:spcPct val="130000"/>
              </a:lnSpc>
            </a:pPr>
            <a:endParaRPr lang="ko-KR" altLang="en-US" sz="1400" spc="-6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4887100" y="2685131"/>
            <a:ext cx="1433158" cy="55399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200" b="1" spc="-60" dirty="0">
                <a:solidFill>
                  <a:srgbClr val="4C4C4E"/>
                </a:solidFill>
                <a:latin typeface="+mn-ea"/>
              </a:rPr>
              <a:t>Coding! </a:t>
            </a:r>
          </a:p>
          <a:p>
            <a:pPr algn="ctr"/>
            <a:r>
              <a:rPr lang="en-US" altLang="ko-KR" sz="1200" b="1" spc="-60" dirty="0">
                <a:solidFill>
                  <a:srgbClr val="4C4C4E"/>
                </a:solidFill>
                <a:latin typeface="+mn-ea"/>
              </a:rPr>
              <a:t>(HTML, CSS, D3.js,</a:t>
            </a:r>
          </a:p>
          <a:p>
            <a:pPr algn="ctr"/>
            <a:r>
              <a:rPr lang="en-US" altLang="ko-KR" sz="1200" b="1" spc="-60" dirty="0">
                <a:solidFill>
                  <a:srgbClr val="4C4C4E"/>
                </a:solidFill>
                <a:latin typeface="+mn-ea"/>
              </a:rPr>
              <a:t>and Java Script)</a:t>
            </a:r>
            <a:endParaRPr lang="ko-KR" altLang="en-US" sz="1200" b="1" spc="-60" dirty="0">
              <a:solidFill>
                <a:srgbClr val="4C4C4E"/>
              </a:solidFill>
              <a:latin typeface="+mn-ea"/>
            </a:endParaRPr>
          </a:p>
        </p:txBody>
      </p:sp>
      <p:sp>
        <p:nvSpPr>
          <p:cNvPr id="110" name="갈매기형 수장 50"/>
          <p:cNvSpPr/>
          <p:nvPr/>
        </p:nvSpPr>
        <p:spPr>
          <a:xfrm>
            <a:off x="6502648" y="2532082"/>
            <a:ext cx="1545090" cy="896917"/>
          </a:xfrm>
          <a:prstGeom prst="chevron">
            <a:avLst/>
          </a:prstGeom>
          <a:solidFill>
            <a:srgbClr val="FF0000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7509" tIns="48754" rIns="97509" bIns="48754" rtlCol="0" anchor="ctr"/>
          <a:lstStyle/>
          <a:p>
            <a:pPr indent="-265113"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ko-KR" altLang="en-US" sz="1200" spc="-6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7135508" y="2696017"/>
            <a:ext cx="349391" cy="184666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1200" b="1" spc="-60" dirty="0">
                <a:solidFill>
                  <a:schemeClr val="bg1"/>
                </a:solidFill>
                <a:latin typeface="+mn-ea"/>
              </a:rPr>
              <a:t>Tada!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C569EE-CFBC-4F50-AE86-103D4251373E}"/>
              </a:ext>
            </a:extLst>
          </p:cNvPr>
          <p:cNvSpPr txBox="1"/>
          <p:nvPr/>
        </p:nvSpPr>
        <p:spPr>
          <a:xfrm>
            <a:off x="719137" y="1030230"/>
            <a:ext cx="8312719" cy="697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b="1" spc="-60" dirty="0">
                <a:solidFill>
                  <a:srgbClr val="595959"/>
                </a:solidFill>
              </a:rPr>
              <a:t>The data set was manually and tediously created by the author </a:t>
            </a:r>
          </a:p>
          <a:p>
            <a:pPr>
              <a:lnSpc>
                <a:spcPct val="130000"/>
              </a:lnSpc>
            </a:pPr>
            <a:r>
              <a:rPr lang="en-US" altLang="ko-KR" sz="1600" b="1" spc="-60" dirty="0">
                <a:solidFill>
                  <a:srgbClr val="595959"/>
                </a:solidFill>
              </a:rPr>
              <a:t>and then an web page with multiple search categories are coded! </a:t>
            </a:r>
            <a:endParaRPr lang="ko-KR" altLang="en-US" sz="1600" b="1" spc="-60" dirty="0">
              <a:solidFill>
                <a:srgbClr val="595959"/>
              </a:solidFill>
            </a:endParaRPr>
          </a:p>
        </p:txBody>
      </p:sp>
      <p:sp>
        <p:nvSpPr>
          <p:cNvPr id="35" name="직사각형 27">
            <a:extLst>
              <a:ext uri="{FF2B5EF4-FFF2-40B4-BE49-F238E27FC236}">
                <a16:creationId xmlns:a16="http://schemas.microsoft.com/office/drawing/2014/main" id="{8DB4D9A1-4E43-4915-8350-0F90ABFEA5C7}"/>
              </a:ext>
            </a:extLst>
          </p:cNvPr>
          <p:cNvSpPr/>
          <p:nvPr/>
        </p:nvSpPr>
        <p:spPr>
          <a:xfrm>
            <a:off x="818925" y="2092785"/>
            <a:ext cx="1068562" cy="288156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b="1" dirty="0">
                <a:solidFill>
                  <a:srgbClr val="FF0000"/>
                </a:solidFill>
                <a:latin typeface="+mj-ea"/>
              </a:rPr>
              <a:t>[ Work Flow ] </a:t>
            </a:r>
          </a:p>
        </p:txBody>
      </p:sp>
      <p:cxnSp>
        <p:nvCxnSpPr>
          <p:cNvPr id="36" name="직선 연결선 20">
            <a:extLst>
              <a:ext uri="{FF2B5EF4-FFF2-40B4-BE49-F238E27FC236}">
                <a16:creationId xmlns:a16="http://schemas.microsoft.com/office/drawing/2014/main" id="{26443700-601F-45F4-A5DB-53398D458173}"/>
              </a:ext>
            </a:extLst>
          </p:cNvPr>
          <p:cNvCxnSpPr>
            <a:cxnSpLocks/>
          </p:cNvCxnSpPr>
          <p:nvPr/>
        </p:nvCxnSpPr>
        <p:spPr>
          <a:xfrm flipH="1">
            <a:off x="818926" y="2380941"/>
            <a:ext cx="6963259" cy="0"/>
          </a:xfrm>
          <a:prstGeom prst="line">
            <a:avLst/>
          </a:prstGeom>
          <a:ln w="12700">
            <a:solidFill>
              <a:srgbClr val="4C4C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58D89693-823D-4BF9-96C6-88B826F9A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726" y="3580139"/>
            <a:ext cx="1829786" cy="2728586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4E36180-CD86-4644-843E-FDE40E7C4C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3679"/>
          <a:stretch/>
        </p:blipFill>
        <p:spPr>
          <a:xfrm>
            <a:off x="2804571" y="3580139"/>
            <a:ext cx="1829786" cy="27285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C335A3-4F47-409B-989F-D889EF8290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3406" y="3580139"/>
            <a:ext cx="2587108" cy="273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8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5BDCE42-91D2-4E15-9C3C-8EC8B5EB5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06" y="566057"/>
            <a:ext cx="8193703" cy="5974575"/>
          </a:xfrm>
          <a:prstGeom prst="rect">
            <a:avLst/>
          </a:prstGeom>
        </p:spPr>
      </p:pic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B0AF49E0-105C-4B28-AE08-E21109422E1B}"/>
              </a:ext>
            </a:extLst>
          </p:cNvPr>
          <p:cNvSpPr/>
          <p:nvPr/>
        </p:nvSpPr>
        <p:spPr>
          <a:xfrm>
            <a:off x="5880029" y="2547256"/>
            <a:ext cx="2679065" cy="881743"/>
          </a:xfrm>
          <a:prstGeom prst="wedgeRectCallout">
            <a:avLst>
              <a:gd name="adj1" fmla="val -93867"/>
              <a:gd name="adj2" fmla="val 122001"/>
            </a:avLst>
          </a:prstGeom>
          <a:solidFill>
            <a:srgbClr val="C00000"/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a typeface="맑은 고딕" panose="020B0503020000020004" pitchFamily="50" charset="-127"/>
                <a:cs typeface="Times New Roman" panose="02020603050405020304" pitchFamily="18" charset="0"/>
              </a:rPr>
              <a:t>Automatic Reference Table with URLs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a typeface="맑은 고딕" panose="020B0503020000020004" pitchFamily="50" charset="-127"/>
                <a:cs typeface="Times New Roman" panose="02020603050405020304" pitchFamily="18" charset="0"/>
              </a:rPr>
              <a:t>(When clicked, it opens a new window of the linked website) </a:t>
            </a:r>
            <a:endParaRPr lang="en-US" sz="11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214C9666-FC59-466E-8D8A-4C9A7F1FE25F}"/>
              </a:ext>
            </a:extLst>
          </p:cNvPr>
          <p:cNvSpPr/>
          <p:nvPr/>
        </p:nvSpPr>
        <p:spPr>
          <a:xfrm>
            <a:off x="267420" y="2157095"/>
            <a:ext cx="1430655" cy="1271905"/>
          </a:xfrm>
          <a:prstGeom prst="wedgeRectCallout">
            <a:avLst>
              <a:gd name="adj1" fmla="val 31022"/>
              <a:gd name="adj2" fmla="val 84881"/>
            </a:avLst>
          </a:prstGeom>
          <a:solidFill>
            <a:srgbClr val="C00000"/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5 Filter Searches (Part / Chapter / Page / Institution / Language) </a:t>
            </a:r>
          </a:p>
        </p:txBody>
      </p:sp>
    </p:spTree>
    <p:extLst>
      <p:ext uri="{BB962C8B-B14F-4D97-AF65-F5344CB8AC3E}">
        <p14:creationId xmlns:p14="http://schemas.microsoft.com/office/powerpoint/2010/main" val="1933103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741E727-6CDD-4645-B26F-BD544A2F4D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895844"/>
              </p:ext>
            </p:extLst>
          </p:nvPr>
        </p:nvGraphicFramePr>
        <p:xfrm>
          <a:off x="4490720" y="3248698"/>
          <a:ext cx="3934143" cy="21561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96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44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marR="90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1" kern="1200" spc="-6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Outline of the Project</a:t>
                      </a:r>
                      <a:endParaRPr lang="ko-KR" altLang="en-US" sz="1500" b="1" kern="1200" spc="-6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29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ko-KR" sz="1500" b="1" kern="1200" spc="-6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Reference List &amp; Search </a:t>
                      </a:r>
                      <a:endParaRPr lang="ko-KR" altLang="en-US" sz="1500" b="1" kern="1200" spc="-6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rgbClr val="4C4C4E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rgbClr val="4C4C4E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29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altLang="ko-KR" sz="1500" b="1" kern="1200" spc="-6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Reference</a:t>
                      </a:r>
                      <a:r>
                        <a:rPr lang="ko-KR" altLang="en-US" sz="1500" b="1" kern="1200" spc="-6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1" kern="1200" spc="-6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Dashboard</a:t>
                      </a:r>
                      <a:endParaRPr lang="ko-KR" altLang="en-US" sz="1500" b="1" kern="1200" spc="-6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9044">
                <a:tc>
                  <a:txBody>
                    <a:bodyPr/>
                    <a:lstStyle/>
                    <a:p>
                      <a:pPr marL="0" indent="0" algn="ctr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0" kern="1200" spc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1500" b="0" kern="1200" spc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88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229" rtl="0" eaLnBrk="1" latinLnBrk="1" hangingPunct="1">
                        <a:spcBef>
                          <a:spcPct val="20000"/>
                        </a:spcBef>
                        <a:buFont typeface="Arial" pitchFamily="34" charset="0"/>
                        <a:buNone/>
                      </a:pPr>
                      <a:r>
                        <a:rPr lang="en-US" altLang="ko-KR" sz="1500" b="1" kern="1200" spc="-6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Latest</a:t>
                      </a:r>
                      <a:r>
                        <a:rPr lang="ko-KR" altLang="en-US" sz="1500" b="1" kern="1200" spc="-6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1" kern="1200" spc="-6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ea"/>
                          <a:ea typeface="+mn-ea"/>
                          <a:cs typeface="+mn-cs"/>
                        </a:rPr>
                        <a:t>Articles</a:t>
                      </a:r>
                      <a:endParaRPr lang="ko-KR" altLang="en-US" sz="1500" b="1" kern="1200" spc="-6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8102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AF9A2D-DFC3-456D-A5D5-653FA144277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altLang="ko-KR" dirty="0"/>
              <a:t>Reference Dashboard</a:t>
            </a:r>
            <a:endParaRPr lang="ko-KR" altLang="en-US" dirty="0">
              <a:solidFill>
                <a:srgbClr val="4C4C4E"/>
              </a:solidFill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954B4F-B760-4677-BBEA-CEDA7B5DC5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3</a:t>
            </a:r>
            <a:endParaRPr lang="ko-KR" altLang="en-US" dirty="0">
              <a:solidFill>
                <a:srgbClr val="4C4C4E"/>
              </a:solidFill>
            </a:endParaRPr>
          </a:p>
          <a:p>
            <a:endParaRPr lang="ko-KR" altLang="en-US" dirty="0">
              <a:solidFill>
                <a:srgbClr val="4C4C4E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C7BA2A0-E01F-479B-B593-0F61321D4D47}"/>
              </a:ext>
            </a:extLst>
          </p:cNvPr>
          <p:cNvSpPr txBox="1"/>
          <p:nvPr/>
        </p:nvSpPr>
        <p:spPr>
          <a:xfrm>
            <a:off x="719138" y="1047482"/>
            <a:ext cx="7812388" cy="377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b="1" spc="-60" dirty="0">
                <a:solidFill>
                  <a:srgbClr val="595959"/>
                </a:solidFill>
              </a:rPr>
              <a:t>Displaying detailed consultant info using dropdown menu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7BBF81-70BC-41EB-B64D-588A31D81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761" y="1524656"/>
            <a:ext cx="5291827" cy="485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596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AutoShape 5"/>
          <p:cNvSpPr>
            <a:spLocks noChangeArrowheads="1"/>
          </p:cNvSpPr>
          <p:nvPr/>
        </p:nvSpPr>
        <p:spPr bwMode="auto">
          <a:xfrm>
            <a:off x="4635816" y="3098470"/>
            <a:ext cx="3579096" cy="2303264"/>
          </a:xfrm>
          <a:prstGeom prst="chevron">
            <a:avLst>
              <a:gd name="adj" fmla="val 17571"/>
            </a:avLst>
          </a:prstGeom>
          <a:solidFill>
            <a:srgbClr val="4C4C4E"/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26" name="AutoShape 3"/>
          <p:cNvSpPr>
            <a:spLocks noChangeArrowheads="1"/>
          </p:cNvSpPr>
          <p:nvPr/>
        </p:nvSpPr>
        <p:spPr bwMode="auto">
          <a:xfrm>
            <a:off x="3221762" y="3098470"/>
            <a:ext cx="3331620" cy="2303264"/>
          </a:xfrm>
          <a:prstGeom prst="chevron">
            <a:avLst>
              <a:gd name="adj" fmla="val 17177"/>
            </a:avLst>
          </a:prstGeom>
          <a:solidFill>
            <a:schemeClr val="tx1">
              <a:lumMod val="50000"/>
              <a:lumOff val="50000"/>
            </a:schemeClr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27" name="AutoShape 4"/>
          <p:cNvSpPr>
            <a:spLocks noChangeArrowheads="1"/>
          </p:cNvSpPr>
          <p:nvPr/>
        </p:nvSpPr>
        <p:spPr bwMode="auto">
          <a:xfrm>
            <a:off x="1657553" y="3098470"/>
            <a:ext cx="3331618" cy="2303264"/>
          </a:xfrm>
          <a:prstGeom prst="chevron">
            <a:avLst>
              <a:gd name="adj" fmla="val 17177"/>
            </a:avLst>
          </a:prstGeom>
          <a:solidFill>
            <a:schemeClr val="bg1">
              <a:lumMod val="65000"/>
            </a:schemeClr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25" name="AutoShape 2"/>
          <p:cNvSpPr>
            <a:spLocks noChangeArrowheads="1"/>
          </p:cNvSpPr>
          <p:nvPr/>
        </p:nvSpPr>
        <p:spPr bwMode="auto">
          <a:xfrm>
            <a:off x="992845" y="3098470"/>
            <a:ext cx="2331755" cy="2303264"/>
          </a:xfrm>
          <a:prstGeom prst="homePlate">
            <a:avLst>
              <a:gd name="adj" fmla="val 18674"/>
            </a:avLst>
          </a:prstGeom>
          <a:solidFill>
            <a:srgbClr val="D1D2D4"/>
          </a:solidFill>
          <a:ln w="1905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97200" tIns="97200" rIns="98082" bIns="97200"/>
          <a:lstStyle/>
          <a:p>
            <a:pPr>
              <a:buSzPct val="80000"/>
              <a:buFont typeface="Marlett" pitchFamily="2" charset="2"/>
              <a:buChar char="i"/>
              <a:defRPr/>
            </a:pPr>
            <a:endParaRPr lang="ko-KR" altLang="ko-KR" b="1">
              <a:solidFill>
                <a:schemeClr val="bg1"/>
              </a:solidFill>
              <a:latin typeface="Arial" pitchFamily="34" charset="0"/>
              <a:ea typeface="굴림" pitchFamily="50" charset="-127"/>
              <a:cs typeface="Arial" pitchFamily="34" charset="0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0FAF9A2D-DFC3-456D-A5D5-653FA144277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CA" altLang="ko-KR" dirty="0"/>
              <a:t>Reference Dashboard</a:t>
            </a:r>
            <a:endParaRPr lang="ko-KR" altLang="en-US" dirty="0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1D875908-1B83-46CF-80D9-9884BBF6ACB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0726" y="1004570"/>
            <a:ext cx="7704137" cy="325315"/>
          </a:xfrm>
          <a:prstGeom prst="rect">
            <a:avLst/>
          </a:prstGeom>
        </p:spPr>
        <p:txBody>
          <a:bodyPr lIns="0"/>
          <a:lstStyle/>
          <a:p>
            <a:r>
              <a:rPr lang="en-CA" altLang="ko-KR" sz="1600" b="1" dirty="0">
                <a:solidFill>
                  <a:srgbClr val="595959"/>
                </a:solidFill>
              </a:rPr>
              <a:t>Overview of Steps</a:t>
            </a:r>
            <a:endParaRPr lang="ko-KR" altLang="en-US" sz="1600" b="1" dirty="0">
              <a:solidFill>
                <a:srgbClr val="595959"/>
              </a:solidFill>
            </a:endParaRPr>
          </a:p>
        </p:txBody>
      </p:sp>
      <p:sp>
        <p:nvSpPr>
          <p:cNvPr id="21" name="텍스트 개체 틀 3">
            <a:extLst>
              <a:ext uri="{FF2B5EF4-FFF2-40B4-BE49-F238E27FC236}">
                <a16:creationId xmlns:a16="http://schemas.microsoft.com/office/drawing/2014/main" id="{24954B4F-B760-4677-BBEA-CEDA7B5DC5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232026" y="3325612"/>
            <a:ext cx="1485728" cy="738664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Import data from JSON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file into app.js using 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d3.json().then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endParaRPr lang="ko-KR" altLang="en-US" sz="1200" spc="-60" dirty="0">
              <a:solidFill>
                <a:srgbClr val="4C4C4E"/>
              </a:solidFill>
              <a:latin typeface="+mn-ea"/>
              <a:ea typeface="+mn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212168" y="3325612"/>
            <a:ext cx="1528880" cy="553998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Collect the consultant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name selection using 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 err="1">
                <a:solidFill>
                  <a:srgbClr val="4C4C4E"/>
                </a:solidFill>
                <a:latin typeface="+mn-ea"/>
                <a:ea typeface="+mn-ea"/>
              </a:rPr>
              <a:t>element.property</a:t>
            </a: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(‘value’)</a:t>
            </a:r>
            <a:endParaRPr lang="ko-KR" altLang="en-US" sz="1200" spc="-60" dirty="0">
              <a:solidFill>
                <a:srgbClr val="4C4C4E"/>
              </a:solidFill>
              <a:latin typeface="+mn-ea"/>
              <a:ea typeface="+mn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989171" y="3325720"/>
            <a:ext cx="1423723" cy="1477328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Filter the data using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that consultant name,</a:t>
            </a:r>
          </a:p>
          <a:p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and create lis</a:t>
            </a:r>
            <a:r>
              <a:rPr lang="en-US" altLang="ko-KR" sz="1200" spc="-60" dirty="0">
                <a:solidFill>
                  <a:srgbClr val="4C4C4E"/>
                </a:solidFill>
                <a:latin typeface="+mn-ea"/>
              </a:rPr>
              <a:t>ts of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</a:rPr>
              <a:t>unique parts, chapters,</a:t>
            </a:r>
          </a:p>
          <a:p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etc. using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if(</a:t>
            </a:r>
            <a:r>
              <a:rPr lang="en-US" altLang="ko-KR" sz="1200" spc="-60" dirty="0" err="1">
                <a:solidFill>
                  <a:srgbClr val="4C4C4E"/>
                </a:solidFill>
                <a:latin typeface="+mn-ea"/>
                <a:ea typeface="+mn-ea"/>
              </a:rPr>
              <a:t>list.includes</a:t>
            </a: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(item))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  <a:t>statements </a:t>
            </a:r>
            <a:br>
              <a:rPr lang="en-US" altLang="ko-KR" sz="1200" spc="-60" dirty="0">
                <a:solidFill>
                  <a:srgbClr val="4C4C4E"/>
                </a:solidFill>
                <a:latin typeface="+mn-ea"/>
                <a:ea typeface="+mn-ea"/>
              </a:rPr>
            </a:br>
            <a:endParaRPr lang="ko-KR" altLang="en-US" sz="1200" spc="-60" dirty="0">
              <a:solidFill>
                <a:srgbClr val="4C4C4E"/>
              </a:solidFill>
              <a:latin typeface="+mn-ea"/>
              <a:ea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141912" y="3325612"/>
            <a:ext cx="1529650" cy="738664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lvl="1"/>
            <a:r>
              <a:rPr lang="en-CA" altLang="ko-KR" sz="1200" spc="-60" dirty="0">
                <a:solidFill>
                  <a:schemeClr val="bg1"/>
                </a:solidFill>
                <a:latin typeface="+mn-ea"/>
              </a:rPr>
              <a:t>Print data to</a:t>
            </a:r>
            <a:br>
              <a:rPr lang="en-CA" altLang="ko-KR" sz="1200" spc="-60" dirty="0">
                <a:solidFill>
                  <a:schemeClr val="bg1"/>
                </a:solidFill>
                <a:latin typeface="+mn-ea"/>
              </a:rPr>
            </a:br>
            <a:r>
              <a:rPr lang="en-CA" altLang="ko-KR" sz="1200" spc="-60" dirty="0">
                <a:solidFill>
                  <a:schemeClr val="bg1"/>
                </a:solidFill>
                <a:latin typeface="+mn-ea"/>
              </a:rPr>
              <a:t>the info box by</a:t>
            </a:r>
          </a:p>
          <a:p>
            <a:pPr lvl="1"/>
            <a:r>
              <a:rPr lang="en-CA" altLang="ko-KR" sz="1200" spc="-60" dirty="0">
                <a:solidFill>
                  <a:schemeClr val="bg1"/>
                </a:solidFill>
                <a:latin typeface="+mn-ea"/>
                <a:ea typeface="+mn-ea"/>
              </a:rPr>
              <a:t>iterating through</a:t>
            </a:r>
            <a:endParaRPr lang="en-CA" altLang="ko-KR" sz="1200" spc="-60" dirty="0">
              <a:solidFill>
                <a:schemeClr val="bg1"/>
              </a:solidFill>
              <a:latin typeface="+mn-ea"/>
            </a:endParaRPr>
          </a:p>
          <a:p>
            <a:pPr lvl="1"/>
            <a:r>
              <a:rPr lang="en-CA" altLang="ko-KR" sz="1200" spc="-60" dirty="0">
                <a:solidFill>
                  <a:schemeClr val="bg1"/>
                </a:solidFill>
                <a:latin typeface="+mn-ea"/>
                <a:ea typeface="+mn-ea"/>
              </a:rPr>
              <a:t>those lists</a:t>
            </a:r>
            <a:endParaRPr lang="ko-KR" altLang="en-US" sz="1200" spc="-6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3DF0FE-897B-4297-900A-246759E05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966" y="549275"/>
            <a:ext cx="2567481" cy="235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464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AF9A2D-DFC3-456D-A5D5-653FA144277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altLang="ko-KR" dirty="0"/>
              <a:t>Reference Dashboard</a:t>
            </a:r>
            <a:endParaRPr lang="ko-KR" altLang="en-US" dirty="0">
              <a:solidFill>
                <a:srgbClr val="4C4C4E"/>
              </a:solidFill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954B4F-B760-4677-BBEA-CEDA7B5DC5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3</a:t>
            </a:r>
            <a:endParaRPr lang="ko-KR" altLang="en-US" dirty="0">
              <a:solidFill>
                <a:srgbClr val="4C4C4E"/>
              </a:solidFill>
            </a:endParaRPr>
          </a:p>
          <a:p>
            <a:endParaRPr lang="ko-KR" altLang="en-US" dirty="0">
              <a:solidFill>
                <a:srgbClr val="4C4C4E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C7BA2A0-E01F-479B-B593-0F61321D4D47}"/>
              </a:ext>
            </a:extLst>
          </p:cNvPr>
          <p:cNvSpPr txBox="1"/>
          <p:nvPr/>
        </p:nvSpPr>
        <p:spPr>
          <a:xfrm>
            <a:off x="719138" y="1047482"/>
            <a:ext cx="7812388" cy="377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b="1" spc="-60" dirty="0">
                <a:solidFill>
                  <a:srgbClr val="595959"/>
                </a:solidFill>
              </a:rPr>
              <a:t>Displaying gauge info using dropdown menu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74BDC4-C69C-4D53-A534-D0CC64111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38" y="1746699"/>
            <a:ext cx="7800975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668208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Custom 5">
      <a:dk1>
        <a:sysClr val="windowText" lastClr="000000"/>
      </a:dk1>
      <a:lt1>
        <a:sysClr val="window" lastClr="FFFFFF"/>
      </a:lt1>
      <a:dk2>
        <a:srgbClr val="313231"/>
      </a:dk2>
      <a:lt2>
        <a:srgbClr val="E7E6E6"/>
      </a:lt2>
      <a:accent1>
        <a:srgbClr val="FF0000"/>
      </a:accent1>
      <a:accent2>
        <a:srgbClr val="00C0AA"/>
      </a:accent2>
      <a:accent3>
        <a:srgbClr val="A5A5A5"/>
      </a:accent3>
      <a:accent4>
        <a:srgbClr val="7D7D7D"/>
      </a:accent4>
      <a:accent5>
        <a:srgbClr val="4B4B4B"/>
      </a:accent5>
      <a:accent6>
        <a:srgbClr val="323232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lnSpc>
            <a:spcPct val="130000"/>
          </a:lnSpc>
          <a:defRPr sz="900" spc="-6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388</Words>
  <Application>Microsoft Office PowerPoint</Application>
  <PresentationFormat>On-screen Show (4:3)</PresentationFormat>
  <Paragraphs>119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굴림</vt:lpstr>
      <vt:lpstr>맑은 고딕</vt:lpstr>
      <vt:lpstr>Arial</vt:lpstr>
      <vt:lpstr>Calibri</vt:lpstr>
      <vt:lpstr>Marlett</vt:lpstr>
      <vt:lpstr>Segoe Print</vt:lpstr>
      <vt:lpstr>Verdana</vt:lpstr>
      <vt:lpstr>디자인 사용자 지정</vt:lpstr>
      <vt:lpstr>PowerPoint Presentation</vt:lpstr>
      <vt:lpstr>PowerPoint Presentation</vt:lpstr>
      <vt:lpstr>Outline</vt:lpstr>
      <vt:lpstr>Reference List &amp; Search  </vt:lpstr>
      <vt:lpstr>PowerPoint Presentation</vt:lpstr>
      <vt:lpstr>PowerPoint Presentation</vt:lpstr>
      <vt:lpstr>Reference Dashboard</vt:lpstr>
      <vt:lpstr>Reference Dashboard</vt:lpstr>
      <vt:lpstr>Reference Dashboard</vt:lpstr>
      <vt:lpstr>Reference Dashboard</vt:lpstr>
      <vt:lpstr>PowerPoint Presentation</vt:lpstr>
      <vt:lpstr>Scraping Latest Articles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지은</dc:creator>
  <cp:lastModifiedBy>Jun Seunghwa</cp:lastModifiedBy>
  <cp:revision>693</cp:revision>
  <cp:lastPrinted>2017-11-08T05:50:06Z</cp:lastPrinted>
  <dcterms:created xsi:type="dcterms:W3CDTF">2017-10-18T09:31:57Z</dcterms:created>
  <dcterms:modified xsi:type="dcterms:W3CDTF">2019-10-10T23:30:18Z</dcterms:modified>
</cp:coreProperties>
</file>